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77" r:id="rId2"/>
    <p:sldMasterId id="2147483681" r:id="rId3"/>
    <p:sldMasterId id="2147483691" r:id="rId4"/>
  </p:sldMasterIdLst>
  <p:notesMasterIdLst>
    <p:notesMasterId r:id="rId18"/>
  </p:notesMasterIdLst>
  <p:sldIdLst>
    <p:sldId id="369" r:id="rId5"/>
    <p:sldId id="383" r:id="rId6"/>
    <p:sldId id="384" r:id="rId7"/>
    <p:sldId id="398" r:id="rId8"/>
    <p:sldId id="399" r:id="rId9"/>
    <p:sldId id="405" r:id="rId10"/>
    <p:sldId id="391" r:id="rId11"/>
    <p:sldId id="404" r:id="rId12"/>
    <p:sldId id="400" r:id="rId13"/>
    <p:sldId id="401" r:id="rId14"/>
    <p:sldId id="402" r:id="rId15"/>
    <p:sldId id="403" r:id="rId16"/>
    <p:sldId id="3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165" autoAdjust="0"/>
  </p:normalViewPr>
  <p:slideViewPr>
    <p:cSldViewPr snapToGrid="0">
      <p:cViewPr varScale="1">
        <p:scale>
          <a:sx n="77" d="100"/>
          <a:sy n="77" d="100"/>
        </p:scale>
        <p:origin x="6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63BFD4-CB79-41AE-A70B-714761E69B95}" type="doc">
      <dgm:prSet loTypeId="urn:microsoft.com/office/officeart/2005/8/layout/gear1" loCatId="cycle" qsTypeId="urn:microsoft.com/office/officeart/2005/8/quickstyle/simple1" qsCatId="simple" csTypeId="urn:microsoft.com/office/officeart/2005/8/colors/accent1_3" csCatId="accent1" phldr="1"/>
      <dgm:spPr/>
    </dgm:pt>
    <dgm:pt modelId="{A53CB019-A9D8-4971-A8BE-A4BB7DD30257}">
      <dgm:prSet phldrT="[Text]" custT="1"/>
      <dgm:spPr/>
      <dgm:t>
        <a:bodyPr/>
        <a:lstStyle/>
        <a:p>
          <a:r>
            <a:rPr lang="en-US" sz="2000" dirty="0" smtClean="0"/>
            <a:t>Communication</a:t>
          </a:r>
          <a:endParaRPr lang="en-US" sz="2000" dirty="0"/>
        </a:p>
      </dgm:t>
    </dgm:pt>
    <dgm:pt modelId="{DFDC80C9-F99D-4106-9320-10C36086C57E}" type="parTrans" cxnId="{C8838521-5F00-45FC-8835-F42D58C5BED8}">
      <dgm:prSet/>
      <dgm:spPr/>
      <dgm:t>
        <a:bodyPr/>
        <a:lstStyle/>
        <a:p>
          <a:endParaRPr lang="en-US"/>
        </a:p>
      </dgm:t>
    </dgm:pt>
    <dgm:pt modelId="{2EAA30F6-6347-4C2A-AB27-48100188401C}" type="sibTrans" cxnId="{C8838521-5F00-45FC-8835-F42D58C5BED8}">
      <dgm:prSet/>
      <dgm:spPr/>
      <dgm:t>
        <a:bodyPr/>
        <a:lstStyle/>
        <a:p>
          <a:endParaRPr lang="en-US"/>
        </a:p>
      </dgm:t>
    </dgm:pt>
    <dgm:pt modelId="{F669C3BA-9E55-49B3-9EB4-96BE21FEAF78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000" dirty="0" smtClean="0"/>
            <a:t>Partner</a:t>
          </a:r>
        </a:p>
        <a:p>
          <a:pPr>
            <a:spcAft>
              <a:spcPts val="0"/>
            </a:spcAft>
          </a:pPr>
          <a:r>
            <a:rPr lang="en-US" sz="2000" dirty="0" smtClean="0"/>
            <a:t>ships</a:t>
          </a:r>
          <a:endParaRPr lang="en-US" sz="2400" dirty="0"/>
        </a:p>
      </dgm:t>
    </dgm:pt>
    <dgm:pt modelId="{9272A7BD-4FD5-4293-8F7C-AF6DEA3FBBA4}" type="parTrans" cxnId="{66CC6CD0-37D0-4A37-B2FF-1F76886C5DEA}">
      <dgm:prSet/>
      <dgm:spPr/>
      <dgm:t>
        <a:bodyPr/>
        <a:lstStyle/>
        <a:p>
          <a:endParaRPr lang="en-US"/>
        </a:p>
      </dgm:t>
    </dgm:pt>
    <dgm:pt modelId="{779EFD27-DC91-4AA7-A8A6-9704E5F8D918}" type="sibTrans" cxnId="{66CC6CD0-37D0-4A37-B2FF-1F76886C5DEA}">
      <dgm:prSet/>
      <dgm:spPr/>
      <dgm:t>
        <a:bodyPr/>
        <a:lstStyle/>
        <a:p>
          <a:endParaRPr lang="en-US"/>
        </a:p>
      </dgm:t>
    </dgm:pt>
    <dgm:pt modelId="{6CE942FF-01F5-431C-A00F-BD2AC5589BB4}">
      <dgm:prSet phldrT="[Text]" custT="1"/>
      <dgm:spPr/>
      <dgm:t>
        <a:bodyPr/>
        <a:lstStyle/>
        <a:p>
          <a:r>
            <a:rPr lang="en-US" sz="2000" dirty="0" smtClean="0"/>
            <a:t>Capacity Building</a:t>
          </a:r>
          <a:endParaRPr lang="en-US" sz="2000" dirty="0"/>
        </a:p>
      </dgm:t>
    </dgm:pt>
    <dgm:pt modelId="{8EB4625F-7966-4336-AAE0-686386CAE569}" type="parTrans" cxnId="{1379D404-1D13-4F77-8DC0-D9DD958D5A77}">
      <dgm:prSet/>
      <dgm:spPr/>
      <dgm:t>
        <a:bodyPr/>
        <a:lstStyle/>
        <a:p>
          <a:endParaRPr lang="en-US"/>
        </a:p>
      </dgm:t>
    </dgm:pt>
    <dgm:pt modelId="{70F14412-F40E-45C6-A74F-3A29A1D206C0}" type="sibTrans" cxnId="{1379D404-1D13-4F77-8DC0-D9DD958D5A77}">
      <dgm:prSet/>
      <dgm:spPr/>
      <dgm:t>
        <a:bodyPr/>
        <a:lstStyle/>
        <a:p>
          <a:endParaRPr lang="en-US"/>
        </a:p>
      </dgm:t>
    </dgm:pt>
    <dgm:pt modelId="{E062A43B-A860-47ED-850E-6A4A320C9ED7}" type="pres">
      <dgm:prSet presAssocID="{1463BFD4-CB79-41AE-A70B-714761E69B9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7161B8C-C1C6-4C28-8CAC-D0B94292038F}" type="pres">
      <dgm:prSet presAssocID="{A53CB019-A9D8-4971-A8BE-A4BB7DD30257}" presName="gear1" presStyleLbl="node1" presStyleIdx="0" presStyleCnt="3" custScaleX="94716" custScaleY="86190" custLinFactNeighborX="7394" custLinFactNeighborY="53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C84269-32E3-4C13-BF07-22D41F5675BB}" type="pres">
      <dgm:prSet presAssocID="{A53CB019-A9D8-4971-A8BE-A4BB7DD30257}" presName="gear1srcNode" presStyleLbl="node1" presStyleIdx="0" presStyleCnt="3"/>
      <dgm:spPr/>
      <dgm:t>
        <a:bodyPr/>
        <a:lstStyle/>
        <a:p>
          <a:endParaRPr lang="en-US"/>
        </a:p>
      </dgm:t>
    </dgm:pt>
    <dgm:pt modelId="{FFBB7800-9922-4AD4-A53B-A41A2DA82B2D}" type="pres">
      <dgm:prSet presAssocID="{A53CB019-A9D8-4971-A8BE-A4BB7DD30257}" presName="gear1dstNode" presStyleLbl="node1" presStyleIdx="0" presStyleCnt="3"/>
      <dgm:spPr/>
      <dgm:t>
        <a:bodyPr/>
        <a:lstStyle/>
        <a:p>
          <a:endParaRPr lang="en-US"/>
        </a:p>
      </dgm:t>
    </dgm:pt>
    <dgm:pt modelId="{69AF595D-221C-4036-A7EB-D1C22CA18457}" type="pres">
      <dgm:prSet presAssocID="{F669C3BA-9E55-49B3-9EB4-96BE21FEAF78}" presName="gear2" presStyleLbl="node1" presStyleIdx="1" presStyleCnt="3" custScaleX="120680" custScaleY="126521" custLinFactNeighborX="6282" custLinFactNeighborY="48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ECB603-C6F8-4BA6-BCC3-4CF681FADA16}" type="pres">
      <dgm:prSet presAssocID="{F669C3BA-9E55-49B3-9EB4-96BE21FEAF78}" presName="gear2srcNode" presStyleLbl="node1" presStyleIdx="1" presStyleCnt="3"/>
      <dgm:spPr/>
      <dgm:t>
        <a:bodyPr/>
        <a:lstStyle/>
        <a:p>
          <a:endParaRPr lang="en-US"/>
        </a:p>
      </dgm:t>
    </dgm:pt>
    <dgm:pt modelId="{3AD8265A-7D3C-4F2F-B227-08DBA5FE27C7}" type="pres">
      <dgm:prSet presAssocID="{F669C3BA-9E55-49B3-9EB4-96BE21FEAF78}" presName="gear2dstNode" presStyleLbl="node1" presStyleIdx="1" presStyleCnt="3"/>
      <dgm:spPr/>
      <dgm:t>
        <a:bodyPr/>
        <a:lstStyle/>
        <a:p>
          <a:endParaRPr lang="en-US"/>
        </a:p>
      </dgm:t>
    </dgm:pt>
    <dgm:pt modelId="{3651DD3C-C85C-4114-BAA1-D96DD00EF198}" type="pres">
      <dgm:prSet presAssocID="{6CE942FF-01F5-431C-A00F-BD2AC5589BB4}" presName="gear3" presStyleLbl="node1" presStyleIdx="2" presStyleCnt="3" custScaleX="114630" custScaleY="113392" custLinFactNeighborX="16108" custLinFactNeighborY="-2191"/>
      <dgm:spPr/>
      <dgm:t>
        <a:bodyPr/>
        <a:lstStyle/>
        <a:p>
          <a:endParaRPr lang="en-US"/>
        </a:p>
      </dgm:t>
    </dgm:pt>
    <dgm:pt modelId="{2B0ABF07-624E-49EA-BCC1-23ECEF3571E8}" type="pres">
      <dgm:prSet presAssocID="{6CE942FF-01F5-431C-A00F-BD2AC5589BB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F264AB-7CA7-4B37-A62E-C33FF4CA8CF7}" type="pres">
      <dgm:prSet presAssocID="{6CE942FF-01F5-431C-A00F-BD2AC5589BB4}" presName="gear3srcNode" presStyleLbl="node1" presStyleIdx="2" presStyleCnt="3"/>
      <dgm:spPr/>
      <dgm:t>
        <a:bodyPr/>
        <a:lstStyle/>
        <a:p>
          <a:endParaRPr lang="en-US"/>
        </a:p>
      </dgm:t>
    </dgm:pt>
    <dgm:pt modelId="{8F73435A-A38D-423C-88C2-322782B6973C}" type="pres">
      <dgm:prSet presAssocID="{6CE942FF-01F5-431C-A00F-BD2AC5589BB4}" presName="gear3dstNode" presStyleLbl="node1" presStyleIdx="2" presStyleCnt="3"/>
      <dgm:spPr/>
      <dgm:t>
        <a:bodyPr/>
        <a:lstStyle/>
        <a:p>
          <a:endParaRPr lang="en-US"/>
        </a:p>
      </dgm:t>
    </dgm:pt>
    <dgm:pt modelId="{0859CC21-AEF7-44B0-9D7D-659213287583}" type="pres">
      <dgm:prSet presAssocID="{2EAA30F6-6347-4C2A-AB27-48100188401C}" presName="connector1" presStyleLbl="sibTrans2D1" presStyleIdx="0" presStyleCnt="3" custLinFactNeighborX="-275" custLinFactNeighborY="5766"/>
      <dgm:spPr/>
      <dgm:t>
        <a:bodyPr/>
        <a:lstStyle/>
        <a:p>
          <a:endParaRPr lang="en-US"/>
        </a:p>
      </dgm:t>
    </dgm:pt>
    <dgm:pt modelId="{65BCA77B-F1D0-4DE4-9E6D-319026B9BB83}" type="pres">
      <dgm:prSet presAssocID="{779EFD27-DC91-4AA7-A8A6-9704E5F8D918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974236C9-2FD0-4CE3-A786-6A929A3897F0}" type="pres">
      <dgm:prSet presAssocID="{70F14412-F40E-45C6-A74F-3A29A1D206C0}" presName="connector3" presStyleLbl="sibTrans2D1" presStyleIdx="2" presStyleCnt="3" custLinFactNeighborX="14019" custLinFactNeighborY="-3401"/>
      <dgm:spPr/>
      <dgm:t>
        <a:bodyPr/>
        <a:lstStyle/>
        <a:p>
          <a:endParaRPr lang="en-US"/>
        </a:p>
      </dgm:t>
    </dgm:pt>
  </dgm:ptLst>
  <dgm:cxnLst>
    <dgm:cxn modelId="{9812E184-D3B8-43EC-B042-DB0D995BE316}" type="presOf" srcId="{70F14412-F40E-45C6-A74F-3A29A1D206C0}" destId="{974236C9-2FD0-4CE3-A786-6A929A3897F0}" srcOrd="0" destOrd="0" presId="urn:microsoft.com/office/officeart/2005/8/layout/gear1"/>
    <dgm:cxn modelId="{C5ACBDEB-EB01-4A4F-BCCE-2E69AF50DDD2}" type="presOf" srcId="{6CE942FF-01F5-431C-A00F-BD2AC5589BB4}" destId="{84F264AB-7CA7-4B37-A62E-C33FF4CA8CF7}" srcOrd="2" destOrd="0" presId="urn:microsoft.com/office/officeart/2005/8/layout/gear1"/>
    <dgm:cxn modelId="{06F3594C-E4E6-4659-A5FC-3F25EAB87E8F}" type="presOf" srcId="{A53CB019-A9D8-4971-A8BE-A4BB7DD30257}" destId="{FFBB7800-9922-4AD4-A53B-A41A2DA82B2D}" srcOrd="2" destOrd="0" presId="urn:microsoft.com/office/officeart/2005/8/layout/gear1"/>
    <dgm:cxn modelId="{4B03E4EF-C929-422E-9F43-32F7D16181C4}" type="presOf" srcId="{2EAA30F6-6347-4C2A-AB27-48100188401C}" destId="{0859CC21-AEF7-44B0-9D7D-659213287583}" srcOrd="0" destOrd="0" presId="urn:microsoft.com/office/officeart/2005/8/layout/gear1"/>
    <dgm:cxn modelId="{5DA825A0-BB06-4F54-B995-CC0C362D0C8A}" type="presOf" srcId="{6CE942FF-01F5-431C-A00F-BD2AC5589BB4}" destId="{8F73435A-A38D-423C-88C2-322782B6973C}" srcOrd="3" destOrd="0" presId="urn:microsoft.com/office/officeart/2005/8/layout/gear1"/>
    <dgm:cxn modelId="{258B2CEA-1703-4B64-A115-F54AA9B10964}" type="presOf" srcId="{F669C3BA-9E55-49B3-9EB4-96BE21FEAF78}" destId="{69AF595D-221C-4036-A7EB-D1C22CA18457}" srcOrd="0" destOrd="0" presId="urn:microsoft.com/office/officeart/2005/8/layout/gear1"/>
    <dgm:cxn modelId="{C7E59258-20F9-4FF5-84C1-9A7647E59600}" type="presOf" srcId="{A53CB019-A9D8-4971-A8BE-A4BB7DD30257}" destId="{F7161B8C-C1C6-4C28-8CAC-D0B94292038F}" srcOrd="0" destOrd="0" presId="urn:microsoft.com/office/officeart/2005/8/layout/gear1"/>
    <dgm:cxn modelId="{7460FFAE-A47D-410B-A811-173B37D62600}" type="presOf" srcId="{F669C3BA-9E55-49B3-9EB4-96BE21FEAF78}" destId="{E0ECB603-C6F8-4BA6-BCC3-4CF681FADA16}" srcOrd="1" destOrd="0" presId="urn:microsoft.com/office/officeart/2005/8/layout/gear1"/>
    <dgm:cxn modelId="{C8838521-5F00-45FC-8835-F42D58C5BED8}" srcId="{1463BFD4-CB79-41AE-A70B-714761E69B95}" destId="{A53CB019-A9D8-4971-A8BE-A4BB7DD30257}" srcOrd="0" destOrd="0" parTransId="{DFDC80C9-F99D-4106-9320-10C36086C57E}" sibTransId="{2EAA30F6-6347-4C2A-AB27-48100188401C}"/>
    <dgm:cxn modelId="{6AF362BD-A521-410C-B949-C7DE8384D541}" type="presOf" srcId="{6CE942FF-01F5-431C-A00F-BD2AC5589BB4}" destId="{2B0ABF07-624E-49EA-BCC1-23ECEF3571E8}" srcOrd="1" destOrd="0" presId="urn:microsoft.com/office/officeart/2005/8/layout/gear1"/>
    <dgm:cxn modelId="{B085211D-7B2D-49FF-AF01-72810B0C8DF4}" type="presOf" srcId="{1463BFD4-CB79-41AE-A70B-714761E69B95}" destId="{E062A43B-A860-47ED-850E-6A4A320C9ED7}" srcOrd="0" destOrd="0" presId="urn:microsoft.com/office/officeart/2005/8/layout/gear1"/>
    <dgm:cxn modelId="{687A1520-6492-415F-87A4-079A0E10886F}" type="presOf" srcId="{779EFD27-DC91-4AA7-A8A6-9704E5F8D918}" destId="{65BCA77B-F1D0-4DE4-9E6D-319026B9BB83}" srcOrd="0" destOrd="0" presId="urn:microsoft.com/office/officeart/2005/8/layout/gear1"/>
    <dgm:cxn modelId="{96C36F4B-5BD6-49B0-B3C4-ACFCEC64A9B2}" type="presOf" srcId="{6CE942FF-01F5-431C-A00F-BD2AC5589BB4}" destId="{3651DD3C-C85C-4114-BAA1-D96DD00EF198}" srcOrd="0" destOrd="0" presId="urn:microsoft.com/office/officeart/2005/8/layout/gear1"/>
    <dgm:cxn modelId="{66CC6CD0-37D0-4A37-B2FF-1F76886C5DEA}" srcId="{1463BFD4-CB79-41AE-A70B-714761E69B95}" destId="{F669C3BA-9E55-49B3-9EB4-96BE21FEAF78}" srcOrd="1" destOrd="0" parTransId="{9272A7BD-4FD5-4293-8F7C-AF6DEA3FBBA4}" sibTransId="{779EFD27-DC91-4AA7-A8A6-9704E5F8D918}"/>
    <dgm:cxn modelId="{7C2F2DF3-2F0A-468A-9BFC-C69AC13CD37C}" type="presOf" srcId="{A53CB019-A9D8-4971-A8BE-A4BB7DD30257}" destId="{D7C84269-32E3-4C13-BF07-22D41F5675BB}" srcOrd="1" destOrd="0" presId="urn:microsoft.com/office/officeart/2005/8/layout/gear1"/>
    <dgm:cxn modelId="{AE17FC7C-268B-4DE5-A5E0-9DFC0095AA80}" type="presOf" srcId="{F669C3BA-9E55-49B3-9EB4-96BE21FEAF78}" destId="{3AD8265A-7D3C-4F2F-B227-08DBA5FE27C7}" srcOrd="2" destOrd="0" presId="urn:microsoft.com/office/officeart/2005/8/layout/gear1"/>
    <dgm:cxn modelId="{1379D404-1D13-4F77-8DC0-D9DD958D5A77}" srcId="{1463BFD4-CB79-41AE-A70B-714761E69B95}" destId="{6CE942FF-01F5-431C-A00F-BD2AC5589BB4}" srcOrd="2" destOrd="0" parTransId="{8EB4625F-7966-4336-AAE0-686386CAE569}" sibTransId="{70F14412-F40E-45C6-A74F-3A29A1D206C0}"/>
    <dgm:cxn modelId="{70E161FE-75CC-4E95-A2D1-59CD1509FEEA}" type="presParOf" srcId="{E062A43B-A860-47ED-850E-6A4A320C9ED7}" destId="{F7161B8C-C1C6-4C28-8CAC-D0B94292038F}" srcOrd="0" destOrd="0" presId="urn:microsoft.com/office/officeart/2005/8/layout/gear1"/>
    <dgm:cxn modelId="{4AE84A0E-6BFB-4454-B1EF-E2E06EEE018A}" type="presParOf" srcId="{E062A43B-A860-47ED-850E-6A4A320C9ED7}" destId="{D7C84269-32E3-4C13-BF07-22D41F5675BB}" srcOrd="1" destOrd="0" presId="urn:microsoft.com/office/officeart/2005/8/layout/gear1"/>
    <dgm:cxn modelId="{A9FA84A7-E141-444F-BFF2-792FBE966392}" type="presParOf" srcId="{E062A43B-A860-47ED-850E-6A4A320C9ED7}" destId="{FFBB7800-9922-4AD4-A53B-A41A2DA82B2D}" srcOrd="2" destOrd="0" presId="urn:microsoft.com/office/officeart/2005/8/layout/gear1"/>
    <dgm:cxn modelId="{0CB663F0-FCBC-4A85-86E6-8A3B9EECD78A}" type="presParOf" srcId="{E062A43B-A860-47ED-850E-6A4A320C9ED7}" destId="{69AF595D-221C-4036-A7EB-D1C22CA18457}" srcOrd="3" destOrd="0" presId="urn:microsoft.com/office/officeart/2005/8/layout/gear1"/>
    <dgm:cxn modelId="{0FC1E7D9-5951-4A41-B75B-4E7A38428889}" type="presParOf" srcId="{E062A43B-A860-47ED-850E-6A4A320C9ED7}" destId="{E0ECB603-C6F8-4BA6-BCC3-4CF681FADA16}" srcOrd="4" destOrd="0" presId="urn:microsoft.com/office/officeart/2005/8/layout/gear1"/>
    <dgm:cxn modelId="{CE1E78E5-746A-40C1-A75A-E1EF228AB478}" type="presParOf" srcId="{E062A43B-A860-47ED-850E-6A4A320C9ED7}" destId="{3AD8265A-7D3C-4F2F-B227-08DBA5FE27C7}" srcOrd="5" destOrd="0" presId="urn:microsoft.com/office/officeart/2005/8/layout/gear1"/>
    <dgm:cxn modelId="{B728A230-62BC-4125-B9EE-3124179951D7}" type="presParOf" srcId="{E062A43B-A860-47ED-850E-6A4A320C9ED7}" destId="{3651DD3C-C85C-4114-BAA1-D96DD00EF198}" srcOrd="6" destOrd="0" presId="urn:microsoft.com/office/officeart/2005/8/layout/gear1"/>
    <dgm:cxn modelId="{9C251574-A259-4EAA-B95A-2EEA0F6D3A8A}" type="presParOf" srcId="{E062A43B-A860-47ED-850E-6A4A320C9ED7}" destId="{2B0ABF07-624E-49EA-BCC1-23ECEF3571E8}" srcOrd="7" destOrd="0" presId="urn:microsoft.com/office/officeart/2005/8/layout/gear1"/>
    <dgm:cxn modelId="{8EC5FC99-A6FB-4B01-8CA2-7A6DAF164467}" type="presParOf" srcId="{E062A43B-A860-47ED-850E-6A4A320C9ED7}" destId="{84F264AB-7CA7-4B37-A62E-C33FF4CA8CF7}" srcOrd="8" destOrd="0" presId="urn:microsoft.com/office/officeart/2005/8/layout/gear1"/>
    <dgm:cxn modelId="{B20B373D-7C82-4DF6-AF09-1A76BE5CBC4E}" type="presParOf" srcId="{E062A43B-A860-47ED-850E-6A4A320C9ED7}" destId="{8F73435A-A38D-423C-88C2-322782B6973C}" srcOrd="9" destOrd="0" presId="urn:microsoft.com/office/officeart/2005/8/layout/gear1"/>
    <dgm:cxn modelId="{55E2E55B-B25C-44F1-AB8E-B86C400C3D00}" type="presParOf" srcId="{E062A43B-A860-47ED-850E-6A4A320C9ED7}" destId="{0859CC21-AEF7-44B0-9D7D-659213287583}" srcOrd="10" destOrd="0" presId="urn:microsoft.com/office/officeart/2005/8/layout/gear1"/>
    <dgm:cxn modelId="{387471E1-3C58-4EB9-8259-14C00A3F39E5}" type="presParOf" srcId="{E062A43B-A860-47ED-850E-6A4A320C9ED7}" destId="{65BCA77B-F1D0-4DE4-9E6D-319026B9BB83}" srcOrd="11" destOrd="0" presId="urn:microsoft.com/office/officeart/2005/8/layout/gear1"/>
    <dgm:cxn modelId="{65245B7F-7BCA-444C-8C6F-D9B3138853E2}" type="presParOf" srcId="{E062A43B-A860-47ED-850E-6A4A320C9ED7}" destId="{974236C9-2FD0-4CE3-A786-6A929A3897F0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F63211-7CB5-4A58-B063-454CAF6EA03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75930B-BB5C-4E96-9BC7-46B394D9B992}">
      <dgm:prSet phldrT="[Text]"/>
      <dgm:spPr>
        <a:gradFill rotWithShape="0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</a:gradFill>
      </dgm:spPr>
      <dgm:t>
        <a:bodyPr/>
        <a:lstStyle/>
        <a:p>
          <a:r>
            <a:rPr lang="en-US" dirty="0" smtClean="0"/>
            <a:t>Preamble</a:t>
          </a:r>
          <a:endParaRPr lang="en-US" dirty="0"/>
        </a:p>
      </dgm:t>
    </dgm:pt>
    <dgm:pt modelId="{6DC8CEBD-2D78-4CFD-8A40-CCB0E9DA6FA6}" type="parTrans" cxnId="{75017AA9-A2F6-4AE8-9068-0B67583175DE}">
      <dgm:prSet/>
      <dgm:spPr/>
      <dgm:t>
        <a:bodyPr/>
        <a:lstStyle/>
        <a:p>
          <a:endParaRPr lang="en-US"/>
        </a:p>
      </dgm:t>
    </dgm:pt>
    <dgm:pt modelId="{3C76DFC4-C21C-490E-85BB-258FBBA09EAD}" type="sibTrans" cxnId="{75017AA9-A2F6-4AE8-9068-0B67583175DE}">
      <dgm:prSet/>
      <dgm:spPr/>
      <dgm:t>
        <a:bodyPr/>
        <a:lstStyle/>
        <a:p>
          <a:endParaRPr lang="en-US"/>
        </a:p>
      </dgm:t>
    </dgm:pt>
    <dgm:pt modelId="{4CB0578F-25A4-4B13-A28A-B5841193697F}">
      <dgm:prSet phldrT="[Text]"/>
      <dgm:spPr>
        <a:gradFill rotWithShape="0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</a:gradFill>
      </dgm:spPr>
      <dgm:t>
        <a:bodyPr/>
        <a:lstStyle/>
        <a:p>
          <a:r>
            <a:rPr lang="en-US" dirty="0" smtClean="0"/>
            <a:t>Measures for Customs administrations</a:t>
          </a:r>
          <a:endParaRPr lang="en-US" dirty="0"/>
        </a:p>
      </dgm:t>
    </dgm:pt>
    <dgm:pt modelId="{6831A257-124F-48CD-83BA-9CFD5220478D}" type="parTrans" cxnId="{6E75BF3B-3022-497C-98FA-9E874D946E71}">
      <dgm:prSet/>
      <dgm:spPr/>
      <dgm:t>
        <a:bodyPr/>
        <a:lstStyle/>
        <a:p>
          <a:endParaRPr lang="en-US"/>
        </a:p>
      </dgm:t>
    </dgm:pt>
    <dgm:pt modelId="{A5CD7126-A1EF-4EBD-A5D1-68A4A80B3D67}" type="sibTrans" cxnId="{6E75BF3B-3022-497C-98FA-9E874D946E71}">
      <dgm:prSet/>
      <dgm:spPr/>
      <dgm:t>
        <a:bodyPr/>
        <a:lstStyle/>
        <a:p>
          <a:endParaRPr lang="en-US"/>
        </a:p>
      </dgm:t>
    </dgm:pt>
    <dgm:pt modelId="{E66EB279-7877-490F-8544-CA6CE06A02B5}">
      <dgm:prSet phldrT="[Text]"/>
      <dgm:spPr>
        <a:gradFill flip="none" rotWithShape="1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en-US" dirty="0" smtClean="0"/>
            <a:t>Measures for the WCO Secretariat</a:t>
          </a:r>
          <a:endParaRPr lang="en-US" dirty="0"/>
        </a:p>
      </dgm:t>
    </dgm:pt>
    <dgm:pt modelId="{0206AA9B-48F6-4CAF-9ECF-0EF3E6E4EC8D}" type="parTrans" cxnId="{F9C440F2-33F1-4F1B-AAC3-2E5591C6CF09}">
      <dgm:prSet/>
      <dgm:spPr/>
      <dgm:t>
        <a:bodyPr/>
        <a:lstStyle/>
        <a:p>
          <a:endParaRPr lang="en-US"/>
        </a:p>
      </dgm:t>
    </dgm:pt>
    <dgm:pt modelId="{2E0A65B0-DD4F-4DF2-A020-A163756A3112}" type="sibTrans" cxnId="{F9C440F2-33F1-4F1B-AAC3-2E5591C6CF09}">
      <dgm:prSet/>
      <dgm:spPr/>
      <dgm:t>
        <a:bodyPr/>
        <a:lstStyle/>
        <a:p>
          <a:endParaRPr lang="en-US"/>
        </a:p>
      </dgm:t>
    </dgm:pt>
    <dgm:pt modelId="{E0B5296A-2530-4E8E-9F40-BDD6569489FB}" type="pres">
      <dgm:prSet presAssocID="{0BF63211-7CB5-4A58-B063-454CAF6EA03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6681191-3629-412B-A512-0BE5DFEFC139}" type="pres">
      <dgm:prSet presAssocID="{0BF63211-7CB5-4A58-B063-454CAF6EA036}" presName="Name1" presStyleCnt="0"/>
      <dgm:spPr/>
    </dgm:pt>
    <dgm:pt modelId="{34D61E50-5577-44E6-8355-EE525302B97C}" type="pres">
      <dgm:prSet presAssocID="{0BF63211-7CB5-4A58-B063-454CAF6EA036}" presName="cycle" presStyleCnt="0"/>
      <dgm:spPr/>
    </dgm:pt>
    <dgm:pt modelId="{E24BED7E-9AA0-4F52-A666-4F85B74B8089}" type="pres">
      <dgm:prSet presAssocID="{0BF63211-7CB5-4A58-B063-454CAF6EA036}" presName="srcNode" presStyleLbl="node1" presStyleIdx="0" presStyleCnt="3"/>
      <dgm:spPr/>
    </dgm:pt>
    <dgm:pt modelId="{24EB01DC-BD51-41D0-B174-506D378A96A0}" type="pres">
      <dgm:prSet presAssocID="{0BF63211-7CB5-4A58-B063-454CAF6EA036}" presName="conn" presStyleLbl="parChTrans1D2" presStyleIdx="0" presStyleCnt="1"/>
      <dgm:spPr/>
      <dgm:t>
        <a:bodyPr/>
        <a:lstStyle/>
        <a:p>
          <a:endParaRPr lang="en-US"/>
        </a:p>
      </dgm:t>
    </dgm:pt>
    <dgm:pt modelId="{86034EAA-E5CF-4DA5-BD9D-A3AB309C8F98}" type="pres">
      <dgm:prSet presAssocID="{0BF63211-7CB5-4A58-B063-454CAF6EA036}" presName="extraNode" presStyleLbl="node1" presStyleIdx="0" presStyleCnt="3"/>
      <dgm:spPr/>
    </dgm:pt>
    <dgm:pt modelId="{F202868E-C352-4E39-BE55-55176EA666BE}" type="pres">
      <dgm:prSet presAssocID="{0BF63211-7CB5-4A58-B063-454CAF6EA036}" presName="dstNode" presStyleLbl="node1" presStyleIdx="0" presStyleCnt="3"/>
      <dgm:spPr/>
    </dgm:pt>
    <dgm:pt modelId="{E15430FD-53F3-4BA6-810A-F37F8C37F651}" type="pres">
      <dgm:prSet presAssocID="{6375930B-BB5C-4E96-9BC7-46B394D9B992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16173A-1442-4285-BA77-19097872A68A}" type="pres">
      <dgm:prSet presAssocID="{6375930B-BB5C-4E96-9BC7-46B394D9B992}" presName="accent_1" presStyleCnt="0"/>
      <dgm:spPr/>
    </dgm:pt>
    <dgm:pt modelId="{13D324B3-F7C7-46C7-B8C0-081B339234E9}" type="pres">
      <dgm:prSet presAssocID="{6375930B-BB5C-4E96-9BC7-46B394D9B992}" presName="accentRepeatNode" presStyleLbl="solidFgAcc1" presStyleIdx="0" presStyleCnt="3"/>
      <dgm:spPr/>
    </dgm:pt>
    <dgm:pt modelId="{F3B6A697-5999-47B8-A88F-2F3E01AFB276}" type="pres">
      <dgm:prSet presAssocID="{4CB0578F-25A4-4B13-A28A-B5841193697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36C3E2-D796-41B8-9F83-87ABE1647909}" type="pres">
      <dgm:prSet presAssocID="{4CB0578F-25A4-4B13-A28A-B5841193697F}" presName="accent_2" presStyleCnt="0"/>
      <dgm:spPr/>
    </dgm:pt>
    <dgm:pt modelId="{2F49DB5A-2EE5-45D9-A606-0AB2BD0147A5}" type="pres">
      <dgm:prSet presAssocID="{4CB0578F-25A4-4B13-A28A-B5841193697F}" presName="accentRepeatNode" presStyleLbl="solidFgAcc1" presStyleIdx="1" presStyleCnt="3"/>
      <dgm:spPr/>
    </dgm:pt>
    <dgm:pt modelId="{A1B5C28C-8701-4A18-A507-653D745E9E75}" type="pres">
      <dgm:prSet presAssocID="{E66EB279-7877-490F-8544-CA6CE06A02B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7F3D0-6EE7-47EE-A317-D19D98138AA0}" type="pres">
      <dgm:prSet presAssocID="{E66EB279-7877-490F-8544-CA6CE06A02B5}" presName="accent_3" presStyleCnt="0"/>
      <dgm:spPr/>
    </dgm:pt>
    <dgm:pt modelId="{15706E55-23D4-42F3-8C2A-BFB663D670B3}" type="pres">
      <dgm:prSet presAssocID="{E66EB279-7877-490F-8544-CA6CE06A02B5}" presName="accentRepeatNode" presStyleLbl="solidFgAcc1" presStyleIdx="2" presStyleCnt="3"/>
      <dgm:spPr/>
    </dgm:pt>
  </dgm:ptLst>
  <dgm:cxnLst>
    <dgm:cxn modelId="{E0BCB01E-9764-4A2F-AAD9-3807276EF6BB}" type="presOf" srcId="{4CB0578F-25A4-4B13-A28A-B5841193697F}" destId="{F3B6A697-5999-47B8-A88F-2F3E01AFB276}" srcOrd="0" destOrd="0" presId="urn:microsoft.com/office/officeart/2008/layout/VerticalCurvedList"/>
    <dgm:cxn modelId="{A73BC8B6-4C00-4AA8-911B-06A964F375A7}" type="presOf" srcId="{6375930B-BB5C-4E96-9BC7-46B394D9B992}" destId="{E15430FD-53F3-4BA6-810A-F37F8C37F651}" srcOrd="0" destOrd="0" presId="urn:microsoft.com/office/officeart/2008/layout/VerticalCurvedList"/>
    <dgm:cxn modelId="{2D40A871-E58E-4272-AAFF-5BAEE637ADC7}" type="presOf" srcId="{3C76DFC4-C21C-490E-85BB-258FBBA09EAD}" destId="{24EB01DC-BD51-41D0-B174-506D378A96A0}" srcOrd="0" destOrd="0" presId="urn:microsoft.com/office/officeart/2008/layout/VerticalCurvedList"/>
    <dgm:cxn modelId="{F9C440F2-33F1-4F1B-AAC3-2E5591C6CF09}" srcId="{0BF63211-7CB5-4A58-B063-454CAF6EA036}" destId="{E66EB279-7877-490F-8544-CA6CE06A02B5}" srcOrd="2" destOrd="0" parTransId="{0206AA9B-48F6-4CAF-9ECF-0EF3E6E4EC8D}" sibTransId="{2E0A65B0-DD4F-4DF2-A020-A163756A3112}"/>
    <dgm:cxn modelId="{75017AA9-A2F6-4AE8-9068-0B67583175DE}" srcId="{0BF63211-7CB5-4A58-B063-454CAF6EA036}" destId="{6375930B-BB5C-4E96-9BC7-46B394D9B992}" srcOrd="0" destOrd="0" parTransId="{6DC8CEBD-2D78-4CFD-8A40-CCB0E9DA6FA6}" sibTransId="{3C76DFC4-C21C-490E-85BB-258FBBA09EAD}"/>
    <dgm:cxn modelId="{C17456D1-D74F-4FE1-8BB8-9BE7195DB2FF}" type="presOf" srcId="{E66EB279-7877-490F-8544-CA6CE06A02B5}" destId="{A1B5C28C-8701-4A18-A507-653D745E9E75}" srcOrd="0" destOrd="0" presId="urn:microsoft.com/office/officeart/2008/layout/VerticalCurvedList"/>
    <dgm:cxn modelId="{B82EB35A-64E3-4B2E-A2AF-5919EA25A976}" type="presOf" srcId="{0BF63211-7CB5-4A58-B063-454CAF6EA036}" destId="{E0B5296A-2530-4E8E-9F40-BDD6569489FB}" srcOrd="0" destOrd="0" presId="urn:microsoft.com/office/officeart/2008/layout/VerticalCurvedList"/>
    <dgm:cxn modelId="{6E75BF3B-3022-497C-98FA-9E874D946E71}" srcId="{0BF63211-7CB5-4A58-B063-454CAF6EA036}" destId="{4CB0578F-25A4-4B13-A28A-B5841193697F}" srcOrd="1" destOrd="0" parTransId="{6831A257-124F-48CD-83BA-9CFD5220478D}" sibTransId="{A5CD7126-A1EF-4EBD-A5D1-68A4A80B3D67}"/>
    <dgm:cxn modelId="{60F743C3-7B6D-4406-8121-92CCF2E385E1}" type="presParOf" srcId="{E0B5296A-2530-4E8E-9F40-BDD6569489FB}" destId="{B6681191-3629-412B-A512-0BE5DFEFC139}" srcOrd="0" destOrd="0" presId="urn:microsoft.com/office/officeart/2008/layout/VerticalCurvedList"/>
    <dgm:cxn modelId="{9CD6D571-BF01-44FD-B3FF-6EE0C1C9D213}" type="presParOf" srcId="{B6681191-3629-412B-A512-0BE5DFEFC139}" destId="{34D61E50-5577-44E6-8355-EE525302B97C}" srcOrd="0" destOrd="0" presId="urn:microsoft.com/office/officeart/2008/layout/VerticalCurvedList"/>
    <dgm:cxn modelId="{A07DDD6C-924C-47D8-925E-4AD1400A0B5D}" type="presParOf" srcId="{34D61E50-5577-44E6-8355-EE525302B97C}" destId="{E24BED7E-9AA0-4F52-A666-4F85B74B8089}" srcOrd="0" destOrd="0" presId="urn:microsoft.com/office/officeart/2008/layout/VerticalCurvedList"/>
    <dgm:cxn modelId="{66829822-4D92-489B-A0F6-7DE3F6FA0FE7}" type="presParOf" srcId="{34D61E50-5577-44E6-8355-EE525302B97C}" destId="{24EB01DC-BD51-41D0-B174-506D378A96A0}" srcOrd="1" destOrd="0" presId="urn:microsoft.com/office/officeart/2008/layout/VerticalCurvedList"/>
    <dgm:cxn modelId="{12917FD4-46EC-4374-8D46-C5437A52C2FB}" type="presParOf" srcId="{34D61E50-5577-44E6-8355-EE525302B97C}" destId="{86034EAA-E5CF-4DA5-BD9D-A3AB309C8F98}" srcOrd="2" destOrd="0" presId="urn:microsoft.com/office/officeart/2008/layout/VerticalCurvedList"/>
    <dgm:cxn modelId="{996C88AC-78AF-4F9B-BCCC-A4C983A7946E}" type="presParOf" srcId="{34D61E50-5577-44E6-8355-EE525302B97C}" destId="{F202868E-C352-4E39-BE55-55176EA666BE}" srcOrd="3" destOrd="0" presId="urn:microsoft.com/office/officeart/2008/layout/VerticalCurvedList"/>
    <dgm:cxn modelId="{607B26BC-E1CC-4CF2-B5AD-46295DCF8F46}" type="presParOf" srcId="{B6681191-3629-412B-A512-0BE5DFEFC139}" destId="{E15430FD-53F3-4BA6-810A-F37F8C37F651}" srcOrd="1" destOrd="0" presId="urn:microsoft.com/office/officeart/2008/layout/VerticalCurvedList"/>
    <dgm:cxn modelId="{8223A1D3-FDC2-4E77-9501-76DD9EE9CB34}" type="presParOf" srcId="{B6681191-3629-412B-A512-0BE5DFEFC139}" destId="{A016173A-1442-4285-BA77-19097872A68A}" srcOrd="2" destOrd="0" presId="urn:microsoft.com/office/officeart/2008/layout/VerticalCurvedList"/>
    <dgm:cxn modelId="{E95C981D-EF01-41F3-A957-504B149B5C65}" type="presParOf" srcId="{A016173A-1442-4285-BA77-19097872A68A}" destId="{13D324B3-F7C7-46C7-B8C0-081B339234E9}" srcOrd="0" destOrd="0" presId="urn:microsoft.com/office/officeart/2008/layout/VerticalCurvedList"/>
    <dgm:cxn modelId="{0A3B1377-4EE6-4199-816D-5965028D07A6}" type="presParOf" srcId="{B6681191-3629-412B-A512-0BE5DFEFC139}" destId="{F3B6A697-5999-47B8-A88F-2F3E01AFB276}" srcOrd="3" destOrd="0" presId="urn:microsoft.com/office/officeart/2008/layout/VerticalCurvedList"/>
    <dgm:cxn modelId="{22F5DDBE-F70E-4E31-B1C3-218866A7B9C4}" type="presParOf" srcId="{B6681191-3629-412B-A512-0BE5DFEFC139}" destId="{F436C3E2-D796-41B8-9F83-87ABE1647909}" srcOrd="4" destOrd="0" presId="urn:microsoft.com/office/officeart/2008/layout/VerticalCurvedList"/>
    <dgm:cxn modelId="{8D711AFB-468A-442E-841C-4D9277301A54}" type="presParOf" srcId="{F436C3E2-D796-41B8-9F83-87ABE1647909}" destId="{2F49DB5A-2EE5-45D9-A606-0AB2BD0147A5}" srcOrd="0" destOrd="0" presId="urn:microsoft.com/office/officeart/2008/layout/VerticalCurvedList"/>
    <dgm:cxn modelId="{17ECF3AB-17EA-4782-B367-74C74340DAEC}" type="presParOf" srcId="{B6681191-3629-412B-A512-0BE5DFEFC139}" destId="{A1B5C28C-8701-4A18-A507-653D745E9E75}" srcOrd="5" destOrd="0" presId="urn:microsoft.com/office/officeart/2008/layout/VerticalCurvedList"/>
    <dgm:cxn modelId="{CD0356FA-2A33-4AC8-A6A3-A7BE1AE878D7}" type="presParOf" srcId="{B6681191-3629-412B-A512-0BE5DFEFC139}" destId="{0677F3D0-6EE7-47EE-A317-D19D98138AA0}" srcOrd="6" destOrd="0" presId="urn:microsoft.com/office/officeart/2008/layout/VerticalCurvedList"/>
    <dgm:cxn modelId="{9D22F401-4C4E-4001-9403-FC5FC590AC1B}" type="presParOf" srcId="{0677F3D0-6EE7-47EE-A317-D19D98138AA0}" destId="{15706E55-23D4-42F3-8C2A-BFB663D670B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61B8C-C1C6-4C28-8CAC-D0B94292038F}">
      <dsp:nvSpPr>
        <dsp:cNvPr id="0" name=""/>
        <dsp:cNvSpPr/>
      </dsp:nvSpPr>
      <dsp:spPr>
        <a:xfrm>
          <a:off x="4915032" y="2591695"/>
          <a:ext cx="2431335" cy="2335904"/>
        </a:xfrm>
        <a:prstGeom prst="gear9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Communication</a:t>
          </a:r>
          <a:endParaRPr lang="en-US" sz="2000" kern="1200" dirty="0"/>
        </a:p>
      </dsp:txBody>
      <dsp:txXfrm>
        <a:off x="5396706" y="3138869"/>
        <a:ext cx="1467987" cy="1200703"/>
      </dsp:txXfrm>
    </dsp:sp>
    <dsp:sp modelId="{69AF595D-221C-4036-A7EB-D1C22CA18457}">
      <dsp:nvSpPr>
        <dsp:cNvPr id="0" name=""/>
        <dsp:cNvSpPr/>
      </dsp:nvSpPr>
      <dsp:spPr>
        <a:xfrm>
          <a:off x="3000594" y="1497739"/>
          <a:ext cx="2378651" cy="2493779"/>
        </a:xfrm>
        <a:prstGeom prst="gear6">
          <a:avLst/>
        </a:prstGeom>
        <a:solidFill>
          <a:schemeClr val="accent1">
            <a:shade val="80000"/>
            <a:hueOff val="313142"/>
            <a:satOff val="-15277"/>
            <a:lumOff val="175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Partner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 smtClean="0"/>
            <a:t>ships</a:t>
          </a:r>
          <a:endParaRPr lang="en-US" sz="2400" kern="1200" dirty="0"/>
        </a:p>
      </dsp:txBody>
      <dsp:txXfrm>
        <a:off x="3599427" y="2117176"/>
        <a:ext cx="1180985" cy="1254905"/>
      </dsp:txXfrm>
    </dsp:sp>
    <dsp:sp modelId="{3651DD3C-C85C-4114-BAA1-D96DD00EF198}">
      <dsp:nvSpPr>
        <dsp:cNvPr id="0" name=""/>
        <dsp:cNvSpPr/>
      </dsp:nvSpPr>
      <dsp:spPr>
        <a:xfrm rot="20700000">
          <a:off x="4419912" y="250453"/>
          <a:ext cx="2222505" cy="2181094"/>
        </a:xfrm>
        <a:prstGeom prst="gear6">
          <a:avLst/>
        </a:prstGeom>
        <a:solidFill>
          <a:schemeClr val="accent1">
            <a:shade val="80000"/>
            <a:hueOff val="626285"/>
            <a:satOff val="-30555"/>
            <a:lumOff val="3512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Capacity Building</a:t>
          </a:r>
          <a:endParaRPr lang="en-US" sz="2000" kern="1200" dirty="0"/>
        </a:p>
      </dsp:txBody>
      <dsp:txXfrm rot="-20700000">
        <a:off x="4909829" y="726375"/>
        <a:ext cx="1242671" cy="1229250"/>
      </dsp:txXfrm>
    </dsp:sp>
    <dsp:sp modelId="{0859CC21-AEF7-44B0-9D7D-659213287583}">
      <dsp:nvSpPr>
        <dsp:cNvPr id="0" name=""/>
        <dsp:cNvSpPr/>
      </dsp:nvSpPr>
      <dsp:spPr>
        <a:xfrm>
          <a:off x="4447609" y="2176599"/>
          <a:ext cx="3469030" cy="3469030"/>
        </a:xfrm>
        <a:prstGeom prst="circularArrow">
          <a:avLst>
            <a:gd name="adj1" fmla="val 4687"/>
            <a:gd name="adj2" fmla="val 299029"/>
            <a:gd name="adj3" fmla="val 2531272"/>
            <a:gd name="adj4" fmla="val 15829109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BCA77B-F1D0-4DE4-9E6D-319026B9BB83}">
      <dsp:nvSpPr>
        <dsp:cNvPr id="0" name=""/>
        <dsp:cNvSpPr/>
      </dsp:nvSpPr>
      <dsp:spPr>
        <a:xfrm>
          <a:off x="2731511" y="1310325"/>
          <a:ext cx="2520467" cy="25204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314913"/>
            <a:satOff val="-15277"/>
            <a:lumOff val="1647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236C9-2FD0-4CE3-A786-6A929A3897F0}">
      <dsp:nvSpPr>
        <dsp:cNvPr id="0" name=""/>
        <dsp:cNvSpPr/>
      </dsp:nvSpPr>
      <dsp:spPr>
        <a:xfrm>
          <a:off x="4118828" y="-128807"/>
          <a:ext cx="2717571" cy="271757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629825"/>
            <a:satOff val="-30555"/>
            <a:lumOff val="329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EB01DC-BD51-41D0-B174-506D378A96A0}">
      <dsp:nvSpPr>
        <dsp:cNvPr id="0" name=""/>
        <dsp:cNvSpPr/>
      </dsp:nvSpPr>
      <dsp:spPr>
        <a:xfrm>
          <a:off x="-2791082" y="-430265"/>
          <a:ext cx="3330681" cy="3330681"/>
        </a:xfrm>
        <a:prstGeom prst="blockArc">
          <a:avLst>
            <a:gd name="adj1" fmla="val 18900000"/>
            <a:gd name="adj2" fmla="val 2700000"/>
            <a:gd name="adj3" fmla="val 64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5430FD-53F3-4BA6-810A-F37F8C37F651}">
      <dsp:nvSpPr>
        <dsp:cNvPr id="0" name=""/>
        <dsp:cNvSpPr/>
      </dsp:nvSpPr>
      <dsp:spPr>
        <a:xfrm>
          <a:off x="346931" y="247015"/>
          <a:ext cx="6719180" cy="494030"/>
        </a:xfrm>
        <a:prstGeom prst="rect">
          <a:avLst/>
        </a:prstGeom>
        <a:gradFill rotWithShape="0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13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Preamble</a:t>
          </a:r>
          <a:endParaRPr lang="en-US" sz="2700" kern="1200" dirty="0"/>
        </a:p>
      </dsp:txBody>
      <dsp:txXfrm>
        <a:off x="346931" y="247015"/>
        <a:ext cx="6719180" cy="494030"/>
      </dsp:txXfrm>
    </dsp:sp>
    <dsp:sp modelId="{13D324B3-F7C7-46C7-B8C0-081B339234E9}">
      <dsp:nvSpPr>
        <dsp:cNvPr id="0" name=""/>
        <dsp:cNvSpPr/>
      </dsp:nvSpPr>
      <dsp:spPr>
        <a:xfrm>
          <a:off x="38162" y="185261"/>
          <a:ext cx="617537" cy="617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6A697-5999-47B8-A88F-2F3E01AFB276}">
      <dsp:nvSpPr>
        <dsp:cNvPr id="0" name=""/>
        <dsp:cNvSpPr/>
      </dsp:nvSpPr>
      <dsp:spPr>
        <a:xfrm>
          <a:off x="526511" y="988060"/>
          <a:ext cx="6539600" cy="494030"/>
        </a:xfrm>
        <a:prstGeom prst="rect">
          <a:avLst/>
        </a:prstGeom>
        <a:gradFill rotWithShape="0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13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Measures for Customs administrations</a:t>
          </a:r>
          <a:endParaRPr lang="en-US" sz="2700" kern="1200" dirty="0"/>
        </a:p>
      </dsp:txBody>
      <dsp:txXfrm>
        <a:off x="526511" y="988060"/>
        <a:ext cx="6539600" cy="494030"/>
      </dsp:txXfrm>
    </dsp:sp>
    <dsp:sp modelId="{2F49DB5A-2EE5-45D9-A606-0AB2BD0147A5}">
      <dsp:nvSpPr>
        <dsp:cNvPr id="0" name=""/>
        <dsp:cNvSpPr/>
      </dsp:nvSpPr>
      <dsp:spPr>
        <a:xfrm>
          <a:off x="217742" y="926306"/>
          <a:ext cx="617537" cy="617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B5C28C-8701-4A18-A507-653D745E9E75}">
      <dsp:nvSpPr>
        <dsp:cNvPr id="0" name=""/>
        <dsp:cNvSpPr/>
      </dsp:nvSpPr>
      <dsp:spPr>
        <a:xfrm>
          <a:off x="346931" y="1729105"/>
          <a:ext cx="6719180" cy="494030"/>
        </a:xfrm>
        <a:prstGeom prst="rect">
          <a:avLst/>
        </a:prstGeom>
        <a:gradFill flip="none" rotWithShape="1">
          <a:gsLst>
            <a:gs pos="0">
              <a:schemeClr val="tx1">
                <a:tint val="66000"/>
                <a:satMod val="160000"/>
              </a:schemeClr>
            </a:gs>
            <a:gs pos="50000">
              <a:schemeClr val="tx1">
                <a:tint val="44500"/>
                <a:satMod val="160000"/>
              </a:schemeClr>
            </a:gs>
            <a:gs pos="100000">
              <a:schemeClr val="tx1">
                <a:tint val="23500"/>
                <a:satMod val="160000"/>
              </a:schemeClr>
            </a:gs>
          </a:gsLst>
          <a:lin ang="27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136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Measures for the WCO Secretariat</a:t>
          </a:r>
          <a:endParaRPr lang="en-US" sz="2700" kern="1200" dirty="0"/>
        </a:p>
      </dsp:txBody>
      <dsp:txXfrm>
        <a:off x="346931" y="1729105"/>
        <a:ext cx="6719180" cy="494030"/>
      </dsp:txXfrm>
    </dsp:sp>
    <dsp:sp modelId="{15706E55-23D4-42F3-8C2A-BFB663D670B3}">
      <dsp:nvSpPr>
        <dsp:cNvPr id="0" name=""/>
        <dsp:cNvSpPr/>
      </dsp:nvSpPr>
      <dsp:spPr>
        <a:xfrm>
          <a:off x="38162" y="1667351"/>
          <a:ext cx="617537" cy="61753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9E40D-BB95-4709-8BA2-76B356A37C14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30841-03A7-46CD-95D2-85D21876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19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30841-03A7-46CD-95D2-85D21876A9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18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49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30841-03A7-46CD-95D2-85D21876A9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1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65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89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84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489D4B-EDD2-E749-8217-097CBAD22C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68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430841-03A7-46CD-95D2-85D21876A9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90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7B95360F-BB14-784A-8533-57568D21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6" y="4423746"/>
            <a:ext cx="10622012" cy="5292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BD7821D-004E-B545-9D09-DD6F44309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787" y="5091845"/>
            <a:ext cx="10622011" cy="82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xmlns="" id="{4C14C8DA-72AE-044A-8D6E-AC94EF730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/>
          <a:lstStyle/>
          <a:p>
            <a:fld id="{9F9C9D7E-A62C-AB4F-805D-1B13780151A0}" type="slidenum">
              <a:rPr lang="en-US" smtClean="0">
                <a:solidFill>
                  <a:srgbClr val="0082C3"/>
                </a:solidFill>
              </a:rPr>
              <a:pPr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805CF6C8-DAF3-0248-BEFE-6342D6EF3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356351"/>
            <a:ext cx="29483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340AC0E7-3F92-7E45-9337-357FAC398A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09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Quote">
    <p:bg>
      <p:bgPr>
        <a:gradFill>
          <a:gsLst>
            <a:gs pos="0">
              <a:schemeClr val="tx1">
                <a:lumMod val="100000"/>
              </a:schemeClr>
            </a:gs>
            <a:gs pos="100000">
              <a:schemeClr val="accent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>
            <a:extLst>
              <a:ext uri="{FF2B5EF4-FFF2-40B4-BE49-F238E27FC236}">
                <a16:creationId xmlns="" xmlns:a16="http://schemas.microsoft.com/office/drawing/2014/main" id="{9D53659E-8BAC-6944-83CD-BEDF22AFC2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41912" y="1696838"/>
            <a:ext cx="731188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2AB5177A-BE1D-8F45-A838-1315E60833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flipH="1">
            <a:off x="544483" y="1696838"/>
            <a:ext cx="2948517" cy="2297112"/>
          </a:xfrm>
          <a:prstGeom prst="round1Rect">
            <a:avLst>
              <a:gd name="adj" fmla="val 35308"/>
            </a:avLst>
          </a:prstGeom>
          <a:noFill/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30319BBB-7ABA-074C-99C0-2A4D199CE4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3985" y="4144963"/>
            <a:ext cx="2948516" cy="82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position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="" xmlns:a16="http://schemas.microsoft.com/office/drawing/2014/main" id="{4B722EEE-201A-0B4F-B37F-A8EAF1EDDD3E}"/>
              </a:ext>
            </a:extLst>
          </p:cNvPr>
          <p:cNvSpPr txBox="1">
            <a:spLocks/>
          </p:cNvSpPr>
          <p:nvPr userDrawn="1"/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lIns="90000" rIns="0" anchor="ctr" anchorCtr="0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9F9C9D7E-A62C-AB4F-805D-1B13780151A0}" type="slidenum">
              <a:rPr lang="en-US" sz="1200" smtClean="0">
                <a:solidFill>
                  <a:srgbClr val="FFFFFF"/>
                </a:solidFill>
                <a:cs typeface="Arial" panose="020B0604020202020204" pitchFamily="34" charset="0"/>
              </a:rPr>
              <a:pPr algn="r"/>
              <a:t>‹#›</a:t>
            </a:fld>
            <a:endParaRPr lang="en-US" sz="12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="" xmlns:a16="http://schemas.microsoft.com/office/drawing/2014/main" id="{F6E119F2-3F68-1244-BD29-E76416B173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</a:blip>
          <a:srcRect l="51601" t="20569" r="21815" b="25360"/>
          <a:stretch/>
        </p:blipFill>
        <p:spPr>
          <a:xfrm>
            <a:off x="0" y="2733903"/>
            <a:ext cx="2820064" cy="39875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D1FD57C9-33D9-4542-80E1-39AC00F99CCE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7ADCEB44-265B-BC42-BA7D-16E8DFB27D15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FFFFFF"/>
                </a:solidFill>
              </a:rPr>
              <a:t>www.wcoomd.org</a:t>
            </a:r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9E169B6-DD97-E147-BDAF-3AE47B3B70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5181" t="21283" r="24609" b="27819"/>
          <a:stretch/>
        </p:blipFill>
        <p:spPr>
          <a:xfrm>
            <a:off x="10572866" y="272505"/>
            <a:ext cx="1176564" cy="98568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BECF793F-28B9-E044-BF4D-03A16B9832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6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3602F8-B327-DC43-AF19-E6A6E921D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0851F40-DC25-C54A-8175-9755B51A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>
                <a:solidFill>
                  <a:srgbClr val="0082C3"/>
                </a:solidFill>
              </a:rPr>
              <a:pPr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xmlns="" id="{5997A747-659F-344B-94C2-E678416E72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356351"/>
            <a:ext cx="29483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3D01D93F-2C9B-0A46-96EB-41631DA400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2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CO Chapt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ingle Corner of Rectangle 19">
            <a:extLst>
              <a:ext uri="{FF2B5EF4-FFF2-40B4-BE49-F238E27FC236}">
                <a16:creationId xmlns="" xmlns:a16="http://schemas.microsoft.com/office/drawing/2014/main" id="{0D7EB36D-97BA-A745-BDC2-900964237798}"/>
              </a:ext>
            </a:extLst>
          </p:cNvPr>
          <p:cNvSpPr/>
          <p:nvPr userDrawn="1"/>
        </p:nvSpPr>
        <p:spPr>
          <a:xfrm flipV="1">
            <a:off x="-1922" y="2948374"/>
            <a:ext cx="12212948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 </a:t>
            </a:r>
          </a:p>
        </p:txBody>
      </p:sp>
      <p:sp>
        <p:nvSpPr>
          <p:cNvPr id="5" name="Title Placeholder 2">
            <a:extLst>
              <a:ext uri="{FF2B5EF4-FFF2-40B4-BE49-F238E27FC236}">
                <a16:creationId xmlns="" xmlns:a16="http://schemas.microsoft.com/office/drawing/2014/main" id="{7B95360F-BB14-784A-8533-57568D21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6" y="4423746"/>
            <a:ext cx="10622012" cy="5292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EBD7821D-004E-B545-9D09-DD6F44309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787" y="5091845"/>
            <a:ext cx="10622011" cy="82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340AC0E7-3F92-7E45-9337-357FAC398A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  <p:sp>
        <p:nvSpPr>
          <p:cNvPr id="14" name="Title Placeholder 2">
            <a:extLst>
              <a:ext uri="{FF2B5EF4-FFF2-40B4-BE49-F238E27FC236}">
                <a16:creationId xmlns="" xmlns:a16="http://schemas.microsoft.com/office/drawing/2014/main" id="{F7F2910B-9D2E-AE40-A43B-CA70E3528E9A}"/>
              </a:ext>
            </a:extLst>
          </p:cNvPr>
          <p:cNvSpPr txBox="1">
            <a:spLocks/>
          </p:cNvSpPr>
          <p:nvPr userDrawn="1"/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800" dirty="0"/>
          </a:p>
        </p:txBody>
      </p:sp>
      <p:sp>
        <p:nvSpPr>
          <p:cNvPr id="15" name="Title Placeholder 1">
            <a:extLst>
              <a:ext uri="{FF2B5EF4-FFF2-40B4-BE49-F238E27FC236}">
                <a16:creationId xmlns="" xmlns:a16="http://schemas.microsoft.com/office/drawing/2014/main" id="{9E9DED21-3B6B-2642-BCAE-8625F395E7B5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V </a:t>
            </a:r>
            <a:endParaRPr lang="en-US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CB6A15-EA86-0241-9924-85ED0ADE7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DC61ED54-3491-BD4B-85D2-08E719D3787E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err="1"/>
              <a:t>www.wcoomd.org</a:t>
            </a:r>
            <a:endParaRPr lang="en-US" sz="12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46EA7D54-44BE-1B43-8FAE-54AB9F952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26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CO Thank you">
    <p:bg>
      <p:bgPr>
        <a:blipFill dpi="0" rotWithShape="1">
          <a:blip r:embed="rId2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ingle Corner of Rectangle 19">
            <a:extLst>
              <a:ext uri="{FF2B5EF4-FFF2-40B4-BE49-F238E27FC236}">
                <a16:creationId xmlns="" xmlns:a16="http://schemas.microsoft.com/office/drawing/2014/main" id="{915598EF-8F82-1E4F-919F-E7C64E58ED5D}"/>
              </a:ext>
            </a:extLst>
          </p:cNvPr>
          <p:cNvSpPr/>
          <p:nvPr userDrawn="1"/>
        </p:nvSpPr>
        <p:spPr>
          <a:xfrm flipV="1">
            <a:off x="-1922" y="2948374"/>
            <a:ext cx="12212948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 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="" xmlns:a16="http://schemas.microsoft.com/office/drawing/2014/main" id="{C06392C3-6F58-4D4B-A968-E4D35D495A5D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3524655" y="-740351"/>
            <a:ext cx="1296504" cy="6882237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Placeholder 2">
            <a:extLst>
              <a:ext uri="{FF2B5EF4-FFF2-40B4-BE49-F238E27FC236}">
                <a16:creationId xmlns="" xmlns:a16="http://schemas.microsoft.com/office/drawing/2014/main" id="{7B95360F-BB14-784A-8533-57568D21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F94DD989-C2B3-2344-9EAA-7DE80CFA9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430762"/>
            <a:ext cx="10515597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Name of the author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C460CA67-3657-6741-B5DB-32C751A013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95886"/>
            <a:ext cx="10515597" cy="13130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Position</a:t>
            </a:r>
          </a:p>
          <a:p>
            <a:pPr lvl="0"/>
            <a:r>
              <a:rPr lang="en-GB" dirty="0"/>
              <a:t>Contact info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C85340-53D9-614C-9380-A1E15A47E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786794"/>
            <a:ext cx="440267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99B434-263E-C34C-AEFB-7C98F2B820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44262" y="5792331"/>
            <a:ext cx="440267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8FBD724-1BCC-C647-92CC-7DC115283E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850327" y="5795089"/>
            <a:ext cx="440267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D22E0A-5065-5F4A-9D54-011E017309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356389" y="5795089"/>
            <a:ext cx="440267" cy="3302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76BF1212-D342-D941-97FC-DFB97043A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="" xmlns:a16="http://schemas.microsoft.com/office/drawing/2014/main" id="{897B0E0D-1876-6745-ABC2-F3BA876E6AE8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V </a:t>
            </a:r>
            <a:endParaRPr lang="en-US" sz="3200" dirty="0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5384EAE-AD6C-6041-BF95-2DD6E95EA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ED80D51-C8E6-2D4A-93F6-56D84A98798F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E9CF8198-B19E-4A45-95BF-CE5D4D89A5E4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dirty="0" err="1"/>
              <a:t>www.wcoomd.org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6258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2">
            <a:extLst>
              <a:ext uri="{FF2B5EF4-FFF2-40B4-BE49-F238E27FC236}">
                <a16:creationId xmlns:a16="http://schemas.microsoft.com/office/drawing/2014/main" xmlns="" id="{7B95360F-BB14-784A-8533-57568D21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805CF6C8-DAF3-0248-BEFE-6342D6EF3B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1" y="6356351"/>
            <a:ext cx="294835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xmlns="" id="{F94DD989-C2B3-2344-9EAA-7DE80CFA9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430762"/>
            <a:ext cx="10515597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Name of the author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xmlns="" id="{C460CA67-3657-6741-B5DB-32C751A013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95886"/>
            <a:ext cx="10515597" cy="13130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Position</a:t>
            </a:r>
          </a:p>
          <a:p>
            <a:pPr lvl="0"/>
            <a:r>
              <a:rPr lang="en-GB" dirty="0"/>
              <a:t>Contact info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C85340-53D9-614C-9380-A1E15A47E9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786794"/>
            <a:ext cx="440267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199B434-263E-C34C-AEFB-7C98F2B820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44262" y="5792331"/>
            <a:ext cx="440267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8FBD724-1BCC-C647-92CC-7DC115283EE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50327" y="5795089"/>
            <a:ext cx="440267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D22E0A-5065-5F4A-9D54-011E0173093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56389" y="5795089"/>
            <a:ext cx="440267" cy="33020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7AED9E73-B25D-1C4A-B386-B3F153E2B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F9C9D7E-A62C-AB4F-805D-1B13780151A0}" type="slidenum">
              <a:rPr lang="en-US" smtClean="0">
                <a:solidFill>
                  <a:srgbClr val="0082C3"/>
                </a:solidFill>
              </a:rPr>
              <a:pPr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BCB0350E-9650-6240-A73D-58DBC23C84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792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Title 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="" xmlns:a16="http://schemas.microsoft.com/office/drawing/2014/main" id="{D40BC389-230E-E74E-A1CC-4CA04A95DC5F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FFFFFF"/>
                </a:solidFill>
              </a:rPr>
              <a:t>V 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A02BD401-3306-A44F-BF40-440D60C3B876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3524655" y="-740351"/>
            <a:ext cx="1296504" cy="6882237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9981518-CF65-4D4D-8FFD-64D8D4FE17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8" name="Round Single Corner of Rectangle 19">
            <a:extLst>
              <a:ext uri="{FF2B5EF4-FFF2-40B4-BE49-F238E27FC236}">
                <a16:creationId xmlns="" xmlns:a16="http://schemas.microsoft.com/office/drawing/2014/main" id="{1A17D94C-B91E-2044-90C5-C1991D278D7C}"/>
              </a:ext>
            </a:extLst>
          </p:cNvPr>
          <p:cNvSpPr/>
          <p:nvPr userDrawn="1"/>
        </p:nvSpPr>
        <p:spPr>
          <a:xfrm flipV="1">
            <a:off x="-10162" y="4082546"/>
            <a:ext cx="12223367" cy="2775454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  <a:gd name="connsiteX0" fmla="*/ 0 w 9158990"/>
              <a:gd name="connsiteY0" fmla="*/ 2886321 h 3919750"/>
              <a:gd name="connsiteX1" fmla="*/ 8110571 w 9158990"/>
              <a:gd name="connsiteY1" fmla="*/ 2886321 h 3919750"/>
              <a:gd name="connsiteX2" fmla="*/ 9144000 w 9158990"/>
              <a:gd name="connsiteY2" fmla="*/ 3919750 h 3919750"/>
              <a:gd name="connsiteX3" fmla="*/ 9158990 w 9158990"/>
              <a:gd name="connsiteY3" fmla="*/ 0 h 3919750"/>
              <a:gd name="connsiteX4" fmla="*/ 111319 w 9158990"/>
              <a:gd name="connsiteY4" fmla="*/ 1160891 h 3919750"/>
              <a:gd name="connsiteX5" fmla="*/ 0 w 9158990"/>
              <a:gd name="connsiteY5" fmla="*/ 2886321 h 3919750"/>
              <a:gd name="connsiteX0" fmla="*/ 0 w 9158990"/>
              <a:gd name="connsiteY0" fmla="*/ 2886321 h 3919750"/>
              <a:gd name="connsiteX1" fmla="*/ 8110571 w 9158990"/>
              <a:gd name="connsiteY1" fmla="*/ 2886321 h 3919750"/>
              <a:gd name="connsiteX2" fmla="*/ 9144000 w 9158990"/>
              <a:gd name="connsiteY2" fmla="*/ 3919750 h 3919750"/>
              <a:gd name="connsiteX3" fmla="*/ 9158990 w 9158990"/>
              <a:gd name="connsiteY3" fmla="*/ 0 h 3919750"/>
              <a:gd name="connsiteX4" fmla="*/ 15904 w 9158990"/>
              <a:gd name="connsiteY4" fmla="*/ 1113184 h 3919750"/>
              <a:gd name="connsiteX5" fmla="*/ 0 w 9158990"/>
              <a:gd name="connsiteY5" fmla="*/ 2886321 h 3919750"/>
              <a:gd name="connsiteX0" fmla="*/ 720 w 9159710"/>
              <a:gd name="connsiteY0" fmla="*/ 2886321 h 3919750"/>
              <a:gd name="connsiteX1" fmla="*/ 8111291 w 9159710"/>
              <a:gd name="connsiteY1" fmla="*/ 2886321 h 3919750"/>
              <a:gd name="connsiteX2" fmla="*/ 9144720 w 9159710"/>
              <a:gd name="connsiteY2" fmla="*/ 3919750 h 3919750"/>
              <a:gd name="connsiteX3" fmla="*/ 9159710 w 9159710"/>
              <a:gd name="connsiteY3" fmla="*/ 0 h 3919750"/>
              <a:gd name="connsiteX4" fmla="*/ 721 w 9159710"/>
              <a:gd name="connsiteY4" fmla="*/ 1105233 h 3919750"/>
              <a:gd name="connsiteX5" fmla="*/ 720 w 9159710"/>
              <a:gd name="connsiteY5" fmla="*/ 2886321 h 3919750"/>
              <a:gd name="connsiteX0" fmla="*/ 720 w 9144748"/>
              <a:gd name="connsiteY0" fmla="*/ 1860603 h 2894032"/>
              <a:gd name="connsiteX1" fmla="*/ 8111291 w 9144748"/>
              <a:gd name="connsiteY1" fmla="*/ 1860603 h 2894032"/>
              <a:gd name="connsiteX2" fmla="*/ 9144720 w 9144748"/>
              <a:gd name="connsiteY2" fmla="*/ 2894032 h 2894032"/>
              <a:gd name="connsiteX3" fmla="*/ 8984781 w 9144748"/>
              <a:gd name="connsiteY3" fmla="*/ 0 h 2894032"/>
              <a:gd name="connsiteX4" fmla="*/ 721 w 9144748"/>
              <a:gd name="connsiteY4" fmla="*/ 79515 h 2894032"/>
              <a:gd name="connsiteX5" fmla="*/ 720 w 9144748"/>
              <a:gd name="connsiteY5" fmla="*/ 1860603 h 2894032"/>
              <a:gd name="connsiteX0" fmla="*/ 720 w 9159710"/>
              <a:gd name="connsiteY0" fmla="*/ 1781088 h 2814517"/>
              <a:gd name="connsiteX1" fmla="*/ 8111291 w 9159710"/>
              <a:gd name="connsiteY1" fmla="*/ 1781088 h 2814517"/>
              <a:gd name="connsiteX2" fmla="*/ 9144720 w 9159710"/>
              <a:gd name="connsiteY2" fmla="*/ 2814517 h 2814517"/>
              <a:gd name="connsiteX3" fmla="*/ 9159710 w 9159710"/>
              <a:gd name="connsiteY3" fmla="*/ 39755 h 2814517"/>
              <a:gd name="connsiteX4" fmla="*/ 721 w 9159710"/>
              <a:gd name="connsiteY4" fmla="*/ 0 h 2814517"/>
              <a:gd name="connsiteX5" fmla="*/ 720 w 9159710"/>
              <a:gd name="connsiteY5" fmla="*/ 1781088 h 2814517"/>
              <a:gd name="connsiteX0" fmla="*/ 720 w 9159710"/>
              <a:gd name="connsiteY0" fmla="*/ 1789040 h 2822469"/>
              <a:gd name="connsiteX1" fmla="*/ 8111291 w 9159710"/>
              <a:gd name="connsiteY1" fmla="*/ 1789040 h 2822469"/>
              <a:gd name="connsiteX2" fmla="*/ 9144720 w 9159710"/>
              <a:gd name="connsiteY2" fmla="*/ 2822469 h 2822469"/>
              <a:gd name="connsiteX3" fmla="*/ 9159710 w 9159710"/>
              <a:gd name="connsiteY3" fmla="*/ 0 h 2822469"/>
              <a:gd name="connsiteX4" fmla="*/ 721 w 9159710"/>
              <a:gd name="connsiteY4" fmla="*/ 7952 h 2822469"/>
              <a:gd name="connsiteX5" fmla="*/ 720 w 9159710"/>
              <a:gd name="connsiteY5" fmla="*/ 1789040 h 2822469"/>
              <a:gd name="connsiteX0" fmla="*/ 720 w 9183564"/>
              <a:gd name="connsiteY0" fmla="*/ 1812894 h 2846323"/>
              <a:gd name="connsiteX1" fmla="*/ 8111291 w 9183564"/>
              <a:gd name="connsiteY1" fmla="*/ 1812894 h 2846323"/>
              <a:gd name="connsiteX2" fmla="*/ 9144720 w 9183564"/>
              <a:gd name="connsiteY2" fmla="*/ 2846323 h 2846323"/>
              <a:gd name="connsiteX3" fmla="*/ 9183564 w 9183564"/>
              <a:gd name="connsiteY3" fmla="*/ 0 h 2846323"/>
              <a:gd name="connsiteX4" fmla="*/ 721 w 9183564"/>
              <a:gd name="connsiteY4" fmla="*/ 31806 h 2846323"/>
              <a:gd name="connsiteX5" fmla="*/ 720 w 9183564"/>
              <a:gd name="connsiteY5" fmla="*/ 1812894 h 2846323"/>
              <a:gd name="connsiteX0" fmla="*/ 720 w 9159710"/>
              <a:gd name="connsiteY0" fmla="*/ 1828796 h 2862225"/>
              <a:gd name="connsiteX1" fmla="*/ 8111291 w 9159710"/>
              <a:gd name="connsiteY1" fmla="*/ 1828796 h 2862225"/>
              <a:gd name="connsiteX2" fmla="*/ 9144720 w 9159710"/>
              <a:gd name="connsiteY2" fmla="*/ 2862225 h 2862225"/>
              <a:gd name="connsiteX3" fmla="*/ 9159710 w 9159710"/>
              <a:gd name="connsiteY3" fmla="*/ 0 h 2862225"/>
              <a:gd name="connsiteX4" fmla="*/ 721 w 9159710"/>
              <a:gd name="connsiteY4" fmla="*/ 47708 h 2862225"/>
              <a:gd name="connsiteX5" fmla="*/ 720 w 9159710"/>
              <a:gd name="connsiteY5" fmla="*/ 1828796 h 2862225"/>
              <a:gd name="connsiteX0" fmla="*/ 720 w 9145349"/>
              <a:gd name="connsiteY0" fmla="*/ 1844698 h 2878127"/>
              <a:gd name="connsiteX1" fmla="*/ 8111291 w 9145349"/>
              <a:gd name="connsiteY1" fmla="*/ 1844698 h 2878127"/>
              <a:gd name="connsiteX2" fmla="*/ 9144720 w 9145349"/>
              <a:gd name="connsiteY2" fmla="*/ 2878127 h 2878127"/>
              <a:gd name="connsiteX3" fmla="*/ 9143807 w 9145349"/>
              <a:gd name="connsiteY3" fmla="*/ 0 h 2878127"/>
              <a:gd name="connsiteX4" fmla="*/ 721 w 9145349"/>
              <a:gd name="connsiteY4" fmla="*/ 63610 h 2878127"/>
              <a:gd name="connsiteX5" fmla="*/ 720 w 9145349"/>
              <a:gd name="connsiteY5" fmla="*/ 1844698 h 2878127"/>
              <a:gd name="connsiteX0" fmla="*/ 720 w 9159709"/>
              <a:gd name="connsiteY0" fmla="*/ 1820844 h 2854273"/>
              <a:gd name="connsiteX1" fmla="*/ 8111291 w 9159709"/>
              <a:gd name="connsiteY1" fmla="*/ 1820844 h 2854273"/>
              <a:gd name="connsiteX2" fmla="*/ 9144720 w 9159709"/>
              <a:gd name="connsiteY2" fmla="*/ 2854273 h 2854273"/>
              <a:gd name="connsiteX3" fmla="*/ 9159709 w 9159709"/>
              <a:gd name="connsiteY3" fmla="*/ 0 h 2854273"/>
              <a:gd name="connsiteX4" fmla="*/ 721 w 9159709"/>
              <a:gd name="connsiteY4" fmla="*/ 39756 h 2854273"/>
              <a:gd name="connsiteX5" fmla="*/ 720 w 9159709"/>
              <a:gd name="connsiteY5" fmla="*/ 1820844 h 2854273"/>
              <a:gd name="connsiteX0" fmla="*/ 720 w 9167660"/>
              <a:gd name="connsiteY0" fmla="*/ 1796990 h 2830419"/>
              <a:gd name="connsiteX1" fmla="*/ 8111291 w 9167660"/>
              <a:gd name="connsiteY1" fmla="*/ 1796990 h 2830419"/>
              <a:gd name="connsiteX2" fmla="*/ 9144720 w 9167660"/>
              <a:gd name="connsiteY2" fmla="*/ 2830419 h 2830419"/>
              <a:gd name="connsiteX3" fmla="*/ 9167660 w 9167660"/>
              <a:gd name="connsiteY3" fmla="*/ 0 h 2830419"/>
              <a:gd name="connsiteX4" fmla="*/ 721 w 9167660"/>
              <a:gd name="connsiteY4" fmla="*/ 15902 h 2830419"/>
              <a:gd name="connsiteX5" fmla="*/ 720 w 9167660"/>
              <a:gd name="connsiteY5" fmla="*/ 1796990 h 2830419"/>
              <a:gd name="connsiteX0" fmla="*/ 720 w 9159708"/>
              <a:gd name="connsiteY0" fmla="*/ 1781088 h 2814517"/>
              <a:gd name="connsiteX1" fmla="*/ 8111291 w 9159708"/>
              <a:gd name="connsiteY1" fmla="*/ 1781088 h 2814517"/>
              <a:gd name="connsiteX2" fmla="*/ 9144720 w 9159708"/>
              <a:gd name="connsiteY2" fmla="*/ 2814517 h 2814517"/>
              <a:gd name="connsiteX3" fmla="*/ 9159708 w 9159708"/>
              <a:gd name="connsiteY3" fmla="*/ 0 h 2814517"/>
              <a:gd name="connsiteX4" fmla="*/ 721 w 9159708"/>
              <a:gd name="connsiteY4" fmla="*/ 0 h 2814517"/>
              <a:gd name="connsiteX5" fmla="*/ 720 w 9159708"/>
              <a:gd name="connsiteY5" fmla="*/ 1781088 h 2814517"/>
              <a:gd name="connsiteX0" fmla="*/ 720 w 9151756"/>
              <a:gd name="connsiteY0" fmla="*/ 1804942 h 2838371"/>
              <a:gd name="connsiteX1" fmla="*/ 8111291 w 9151756"/>
              <a:gd name="connsiteY1" fmla="*/ 1804942 h 2838371"/>
              <a:gd name="connsiteX2" fmla="*/ 9144720 w 9151756"/>
              <a:gd name="connsiteY2" fmla="*/ 2838371 h 2838371"/>
              <a:gd name="connsiteX3" fmla="*/ 9151756 w 9151756"/>
              <a:gd name="connsiteY3" fmla="*/ 0 h 2838371"/>
              <a:gd name="connsiteX4" fmla="*/ 721 w 9151756"/>
              <a:gd name="connsiteY4" fmla="*/ 23854 h 2838371"/>
              <a:gd name="connsiteX5" fmla="*/ 720 w 9151756"/>
              <a:gd name="connsiteY5" fmla="*/ 1804942 h 2838371"/>
              <a:gd name="connsiteX0" fmla="*/ 8294 w 9159330"/>
              <a:gd name="connsiteY0" fmla="*/ 1821990 h 2855419"/>
              <a:gd name="connsiteX1" fmla="*/ 8118865 w 9159330"/>
              <a:gd name="connsiteY1" fmla="*/ 1821990 h 2855419"/>
              <a:gd name="connsiteX2" fmla="*/ 9152294 w 9159330"/>
              <a:gd name="connsiteY2" fmla="*/ 2855419 h 2855419"/>
              <a:gd name="connsiteX3" fmla="*/ 9159330 w 9159330"/>
              <a:gd name="connsiteY3" fmla="*/ 17048 h 2855419"/>
              <a:gd name="connsiteX4" fmla="*/ 321 w 9159330"/>
              <a:gd name="connsiteY4" fmla="*/ 0 h 2855419"/>
              <a:gd name="connsiteX5" fmla="*/ 8294 w 9159330"/>
              <a:gd name="connsiteY5" fmla="*/ 1821990 h 2855419"/>
              <a:gd name="connsiteX0" fmla="*/ 8294 w 9175260"/>
              <a:gd name="connsiteY0" fmla="*/ 1821990 h 2855419"/>
              <a:gd name="connsiteX1" fmla="*/ 8118865 w 9175260"/>
              <a:gd name="connsiteY1" fmla="*/ 1821990 h 2855419"/>
              <a:gd name="connsiteX2" fmla="*/ 9152294 w 9175260"/>
              <a:gd name="connsiteY2" fmla="*/ 2855419 h 2855419"/>
              <a:gd name="connsiteX3" fmla="*/ 9175260 w 9175260"/>
              <a:gd name="connsiteY3" fmla="*/ 687 h 2855419"/>
              <a:gd name="connsiteX4" fmla="*/ 321 w 9175260"/>
              <a:gd name="connsiteY4" fmla="*/ 0 h 2855419"/>
              <a:gd name="connsiteX5" fmla="*/ 8294 w 9175260"/>
              <a:gd name="connsiteY5" fmla="*/ 1821990 h 2855419"/>
              <a:gd name="connsiteX0" fmla="*/ 0 w 9182895"/>
              <a:gd name="connsiteY0" fmla="*/ 1813810 h 2855419"/>
              <a:gd name="connsiteX1" fmla="*/ 8126500 w 9182895"/>
              <a:gd name="connsiteY1" fmla="*/ 1821990 h 2855419"/>
              <a:gd name="connsiteX2" fmla="*/ 9159929 w 9182895"/>
              <a:gd name="connsiteY2" fmla="*/ 2855419 h 2855419"/>
              <a:gd name="connsiteX3" fmla="*/ 9182895 w 9182895"/>
              <a:gd name="connsiteY3" fmla="*/ 687 h 2855419"/>
              <a:gd name="connsiteX4" fmla="*/ 7956 w 9182895"/>
              <a:gd name="connsiteY4" fmla="*/ 0 h 2855419"/>
              <a:gd name="connsiteX5" fmla="*/ 0 w 9182895"/>
              <a:gd name="connsiteY5" fmla="*/ 1813810 h 2855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2895" h="2855419">
                <a:moveTo>
                  <a:pt x="0" y="1813810"/>
                </a:moveTo>
                <a:lnTo>
                  <a:pt x="8126500" y="1821990"/>
                </a:lnTo>
                <a:cubicBezTo>
                  <a:pt x="8697247" y="1821990"/>
                  <a:pt x="9159929" y="2284672"/>
                  <a:pt x="9159929" y="2855419"/>
                </a:cubicBezTo>
                <a:cubicBezTo>
                  <a:pt x="9162427" y="1911098"/>
                  <a:pt x="9180397" y="945008"/>
                  <a:pt x="9182895" y="687"/>
                </a:cubicBezTo>
                <a:lnTo>
                  <a:pt x="7956" y="0"/>
                </a:lnTo>
                <a:cubicBezTo>
                  <a:pt x="5458" y="612336"/>
                  <a:pt x="2498" y="1201474"/>
                  <a:pt x="0" y="18138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7EEF0C54-22DB-304F-A922-78E926538F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2054225"/>
            <a:ext cx="6294967" cy="1303338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3200" b="1">
                <a:solidFill>
                  <a:schemeClr val="bg1"/>
                </a:solidFill>
              </a:defRPr>
            </a:lvl1pPr>
            <a:lvl2pPr marL="457200" indent="0">
              <a:buNone/>
              <a:defRPr sz="3200" b="1">
                <a:solidFill>
                  <a:schemeClr val="bg1"/>
                </a:solidFill>
              </a:defRPr>
            </a:lvl2pPr>
            <a:lvl3pPr marL="914400" indent="0">
              <a:buNone/>
              <a:defRPr sz="3200" b="1">
                <a:solidFill>
                  <a:schemeClr val="bg1"/>
                </a:solidFill>
              </a:defRPr>
            </a:lvl3pPr>
            <a:lvl4pPr marL="1371600" indent="0">
              <a:buNone/>
              <a:defRPr sz="3200" b="1">
                <a:solidFill>
                  <a:schemeClr val="bg1"/>
                </a:solidFill>
              </a:defRPr>
            </a:lvl4pPr>
            <a:lvl5pPr marL="1828800" indent="0"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Title of presentation</a:t>
            </a:r>
            <a:endParaRPr lang="en-US" dirty="0"/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7ADB3ADE-2189-6C4A-B19A-CC67DF4BB7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364618"/>
            <a:ext cx="6674395" cy="365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Name of the author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="" xmlns:a16="http://schemas.microsoft.com/office/drawing/2014/main" id="{70F23E52-3B38-1441-AA84-5AEAD981A86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729743"/>
            <a:ext cx="6674395" cy="540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Position</a:t>
            </a:r>
          </a:p>
          <a:p>
            <a:pPr lvl="0"/>
            <a:r>
              <a:rPr lang="en-GB" dirty="0"/>
              <a:t>Contact info 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="" xmlns:a16="http://schemas.microsoft.com/office/drawing/2014/main" id="{E1B134BD-C085-654A-9D33-A04315C0D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8046" y="5364618"/>
            <a:ext cx="3585753" cy="365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Event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="" xmlns:a16="http://schemas.microsoft.com/office/drawing/2014/main" id="{609D30E8-7186-414A-A4DB-206D57D22D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68046" y="5729743"/>
            <a:ext cx="3585753" cy="5404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Date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319C29E3-2848-0240-94EB-256663784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22179E20-8F6B-FB44-B5C9-792ACFAB27BF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="" xmlns:a16="http://schemas.microsoft.com/office/drawing/2014/main" id="{F550D580-3310-F343-9FC8-26FF864639A6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0082C3"/>
                </a:solidFill>
              </a:rPr>
              <a:t>www.wcoomd.org</a:t>
            </a:r>
            <a:endParaRPr lang="en-US" sz="1200">
              <a:solidFill>
                <a:srgbClr val="0082C3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="" xmlns:a16="http://schemas.microsoft.com/office/drawing/2014/main" id="{C51E32F1-7192-3645-96B1-71A73B357A86}"/>
              </a:ext>
            </a:extLst>
          </p:cNvPr>
          <p:cNvSpPr txBox="1">
            <a:spLocks/>
          </p:cNvSpPr>
          <p:nvPr userDrawn="1"/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000" b="1" i="0" u="none" strike="noStrike" kern="120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800" b="0" dirty="0">
                <a:solidFill>
                  <a:srgbClr val="000000"/>
                </a:solidFill>
                <a:latin typeface="Arial Black" panose="020B0604020202020204" pitchFamily="34" charset="0"/>
              </a:rPr>
              <a:t>©</a:t>
            </a:r>
            <a:r>
              <a:rPr sz="800" b="0" dirty="0">
                <a:solidFill>
                  <a:srgbClr val="000000"/>
                </a:solidFill>
              </a:rPr>
              <a:t> 2019 World Customs Organization (WCO)</a:t>
            </a:r>
            <a:endParaRPr sz="800" b="0" dirty="0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9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Thank you">
    <p:bg>
      <p:bgPr>
        <a:blipFill dpi="0" rotWithShape="1">
          <a:blip r:embed="rId2">
            <a:lum/>
          </a:blip>
          <a:srcRect/>
          <a:stretch>
            <a:fillRect l="-56000" r="-5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 Single Corner of Rectangle 19">
            <a:extLst>
              <a:ext uri="{FF2B5EF4-FFF2-40B4-BE49-F238E27FC236}">
                <a16:creationId xmlns="" xmlns:a16="http://schemas.microsoft.com/office/drawing/2014/main" id="{915598EF-8F82-1E4F-919F-E7C64E58ED5D}"/>
              </a:ext>
            </a:extLst>
          </p:cNvPr>
          <p:cNvSpPr/>
          <p:nvPr userDrawn="1"/>
        </p:nvSpPr>
        <p:spPr>
          <a:xfrm flipV="1">
            <a:off x="-1922" y="2948374"/>
            <a:ext cx="12212948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="" xmlns:a16="http://schemas.microsoft.com/office/drawing/2014/main" id="{C06392C3-6F58-4D4B-A968-E4D35D495A5D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3524655" y="-740351"/>
            <a:ext cx="1296504" cy="6882237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5" name="Title Placeholder 2">
            <a:extLst>
              <a:ext uri="{FF2B5EF4-FFF2-40B4-BE49-F238E27FC236}">
                <a16:creationId xmlns="" xmlns:a16="http://schemas.microsoft.com/office/drawing/2014/main" id="{7B95360F-BB14-784A-8533-57568D213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>
            <a:extLst>
              <a:ext uri="{FF2B5EF4-FFF2-40B4-BE49-F238E27FC236}">
                <a16:creationId xmlns="" xmlns:a16="http://schemas.microsoft.com/office/drawing/2014/main" id="{F94DD989-C2B3-2344-9EAA-7DE80CFA91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430762"/>
            <a:ext cx="10515597" cy="36512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Name of the author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="" xmlns:a16="http://schemas.microsoft.com/office/drawing/2014/main" id="{C460CA67-3657-6741-B5DB-32C751A013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4795886"/>
            <a:ext cx="10515597" cy="131307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chemeClr val="tx2"/>
                </a:solidFill>
              </a:defRPr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GB" dirty="0"/>
              <a:t>Position</a:t>
            </a:r>
          </a:p>
          <a:p>
            <a:pPr lvl="0"/>
            <a:r>
              <a:rPr lang="en-GB" dirty="0"/>
              <a:t>Contact info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7C85340-53D9-614C-9380-A1E15A47E9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8200" y="5786794"/>
            <a:ext cx="440267" cy="33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199B434-263E-C34C-AEFB-7C98F2B820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344262" y="5792331"/>
            <a:ext cx="440267" cy="33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8FBD724-1BCC-C647-92CC-7DC115283EE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850327" y="5795089"/>
            <a:ext cx="440267" cy="330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D22E0A-5065-5F4A-9D54-011E0173093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356389" y="5795089"/>
            <a:ext cx="440267" cy="33020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="" xmlns:a16="http://schemas.microsoft.com/office/drawing/2014/main" id="{76BF1212-D342-D941-97FC-DFB97043AB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="" xmlns:a16="http://schemas.microsoft.com/office/drawing/2014/main" id="{897B0E0D-1876-6745-ABC2-F3BA876E6AE8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FFFFFF"/>
                </a:solidFill>
              </a:rPr>
              <a:t>V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5384EAE-AD6C-6041-BF95-2DD6E95EAA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3ED80D51-C8E6-2D4A-93F6-56D84A98798F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E9CF8198-B19E-4A45-95BF-CE5D4D89A5E4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0082C3"/>
                </a:solidFill>
              </a:rPr>
              <a:t>www.wcoomd.org</a:t>
            </a:r>
            <a:endParaRPr lang="en-US" sz="1200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056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Chapter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 Single Corner of Rectangle 19">
            <a:extLst>
              <a:ext uri="{FF2B5EF4-FFF2-40B4-BE49-F238E27FC236}">
                <a16:creationId xmlns="" xmlns:a16="http://schemas.microsoft.com/office/drawing/2014/main" id="{0D7EB36D-97BA-A745-BDC2-900964237798}"/>
              </a:ext>
            </a:extLst>
          </p:cNvPr>
          <p:cNvSpPr/>
          <p:nvPr userDrawn="1"/>
        </p:nvSpPr>
        <p:spPr>
          <a:xfrm flipV="1">
            <a:off x="-1922" y="2948374"/>
            <a:ext cx="12212948" cy="3919750"/>
          </a:xfrm>
          <a:custGeom>
            <a:avLst/>
            <a:gdLst>
              <a:gd name="connsiteX0" fmla="*/ 0 w 9144000"/>
              <a:gd name="connsiteY0" fmla="*/ 0 h 5050971"/>
              <a:gd name="connsiteX1" fmla="*/ 8110571 w 9144000"/>
              <a:gd name="connsiteY1" fmla="*/ 0 h 5050971"/>
              <a:gd name="connsiteX2" fmla="*/ 9144000 w 9144000"/>
              <a:gd name="connsiteY2" fmla="*/ 1033429 h 5050971"/>
              <a:gd name="connsiteX3" fmla="*/ 9144000 w 9144000"/>
              <a:gd name="connsiteY3" fmla="*/ 5050971 h 5050971"/>
              <a:gd name="connsiteX4" fmla="*/ 0 w 9144000"/>
              <a:gd name="connsiteY4" fmla="*/ 5050971 h 5050971"/>
              <a:gd name="connsiteX5" fmla="*/ 0 w 9144000"/>
              <a:gd name="connsiteY5" fmla="*/ 0 h 5050971"/>
              <a:gd name="connsiteX0" fmla="*/ 0 w 9144000"/>
              <a:gd name="connsiteY0" fmla="*/ 1837009 h 6887980"/>
              <a:gd name="connsiteX1" fmla="*/ 8110571 w 9144000"/>
              <a:gd name="connsiteY1" fmla="*/ 1837009 h 6887980"/>
              <a:gd name="connsiteX2" fmla="*/ 9144000 w 9144000"/>
              <a:gd name="connsiteY2" fmla="*/ 2870438 h 6887980"/>
              <a:gd name="connsiteX3" fmla="*/ 9144000 w 9144000"/>
              <a:gd name="connsiteY3" fmla="*/ 6887980 h 6887980"/>
              <a:gd name="connsiteX4" fmla="*/ 7495 w 9144000"/>
              <a:gd name="connsiteY4" fmla="*/ 0 h 6887980"/>
              <a:gd name="connsiteX5" fmla="*/ 0 w 9144000"/>
              <a:gd name="connsiteY5" fmla="*/ 1837009 h 6887980"/>
              <a:gd name="connsiteX0" fmla="*/ 0 w 9151495"/>
              <a:gd name="connsiteY0" fmla="*/ 1837009 h 2870438"/>
              <a:gd name="connsiteX1" fmla="*/ 8110571 w 9151495"/>
              <a:gd name="connsiteY1" fmla="*/ 1837009 h 2870438"/>
              <a:gd name="connsiteX2" fmla="*/ 9144000 w 9151495"/>
              <a:gd name="connsiteY2" fmla="*/ 2870438 h 2870438"/>
              <a:gd name="connsiteX3" fmla="*/ 9151495 w 9151495"/>
              <a:gd name="connsiteY3" fmla="*/ 37475 h 2870438"/>
              <a:gd name="connsiteX4" fmla="*/ 7495 w 9151495"/>
              <a:gd name="connsiteY4" fmla="*/ 0 h 2870438"/>
              <a:gd name="connsiteX5" fmla="*/ 0 w 9151495"/>
              <a:gd name="connsiteY5" fmla="*/ 1837009 h 2870438"/>
              <a:gd name="connsiteX0" fmla="*/ 0 w 9151495"/>
              <a:gd name="connsiteY0" fmla="*/ 1799534 h 2832963"/>
              <a:gd name="connsiteX1" fmla="*/ 8110571 w 9151495"/>
              <a:gd name="connsiteY1" fmla="*/ 1799534 h 2832963"/>
              <a:gd name="connsiteX2" fmla="*/ 9144000 w 9151495"/>
              <a:gd name="connsiteY2" fmla="*/ 2832963 h 2832963"/>
              <a:gd name="connsiteX3" fmla="*/ 9151495 w 9151495"/>
              <a:gd name="connsiteY3" fmla="*/ 0 h 2832963"/>
              <a:gd name="connsiteX4" fmla="*/ 52466 w 9151495"/>
              <a:gd name="connsiteY4" fmla="*/ 7495 h 2832963"/>
              <a:gd name="connsiteX5" fmla="*/ 0 w 9151495"/>
              <a:gd name="connsiteY5" fmla="*/ 1799534 h 2832963"/>
              <a:gd name="connsiteX0" fmla="*/ 7826 w 9159321"/>
              <a:gd name="connsiteY0" fmla="*/ 1822019 h 2855448"/>
              <a:gd name="connsiteX1" fmla="*/ 8118397 w 9159321"/>
              <a:gd name="connsiteY1" fmla="*/ 1822019 h 2855448"/>
              <a:gd name="connsiteX2" fmla="*/ 9151826 w 9159321"/>
              <a:gd name="connsiteY2" fmla="*/ 2855448 h 2855448"/>
              <a:gd name="connsiteX3" fmla="*/ 9159321 w 9159321"/>
              <a:gd name="connsiteY3" fmla="*/ 22485 h 2855448"/>
              <a:gd name="connsiteX4" fmla="*/ 332 w 9159321"/>
              <a:gd name="connsiteY4" fmla="*/ 0 h 2855448"/>
              <a:gd name="connsiteX5" fmla="*/ 7826 w 9159321"/>
              <a:gd name="connsiteY5" fmla="*/ 1822019 h 2855448"/>
              <a:gd name="connsiteX0" fmla="*/ 721 w 9152216"/>
              <a:gd name="connsiteY0" fmla="*/ 1807029 h 2840458"/>
              <a:gd name="connsiteX1" fmla="*/ 8111292 w 9152216"/>
              <a:gd name="connsiteY1" fmla="*/ 1807029 h 2840458"/>
              <a:gd name="connsiteX2" fmla="*/ 9144721 w 9152216"/>
              <a:gd name="connsiteY2" fmla="*/ 2840458 h 2840458"/>
              <a:gd name="connsiteX3" fmla="*/ 9152216 w 9152216"/>
              <a:gd name="connsiteY3" fmla="*/ 7495 h 2840458"/>
              <a:gd name="connsiteX4" fmla="*/ 722 w 9152216"/>
              <a:gd name="connsiteY4" fmla="*/ 0 h 2840458"/>
              <a:gd name="connsiteX5" fmla="*/ 721 w 9152216"/>
              <a:gd name="connsiteY5" fmla="*/ 1807029 h 2840458"/>
              <a:gd name="connsiteX0" fmla="*/ 721 w 9152216"/>
              <a:gd name="connsiteY0" fmla="*/ 1814524 h 2847953"/>
              <a:gd name="connsiteX1" fmla="*/ 8111292 w 9152216"/>
              <a:gd name="connsiteY1" fmla="*/ 1814524 h 2847953"/>
              <a:gd name="connsiteX2" fmla="*/ 9144721 w 9152216"/>
              <a:gd name="connsiteY2" fmla="*/ 2847953 h 2847953"/>
              <a:gd name="connsiteX3" fmla="*/ 9152216 w 9152216"/>
              <a:gd name="connsiteY3" fmla="*/ 0 h 2847953"/>
              <a:gd name="connsiteX4" fmla="*/ 722 w 9152216"/>
              <a:gd name="connsiteY4" fmla="*/ 7495 h 2847953"/>
              <a:gd name="connsiteX5" fmla="*/ 721 w 9152216"/>
              <a:gd name="connsiteY5" fmla="*/ 1814524 h 2847953"/>
              <a:gd name="connsiteX0" fmla="*/ 721 w 9145053"/>
              <a:gd name="connsiteY0" fmla="*/ 1829514 h 2862943"/>
              <a:gd name="connsiteX1" fmla="*/ 8111292 w 9145053"/>
              <a:gd name="connsiteY1" fmla="*/ 1829514 h 2862943"/>
              <a:gd name="connsiteX2" fmla="*/ 9144721 w 9145053"/>
              <a:gd name="connsiteY2" fmla="*/ 2862943 h 2862943"/>
              <a:gd name="connsiteX3" fmla="*/ 9137226 w 9145053"/>
              <a:gd name="connsiteY3" fmla="*/ 0 h 2862943"/>
              <a:gd name="connsiteX4" fmla="*/ 722 w 9145053"/>
              <a:gd name="connsiteY4" fmla="*/ 22485 h 2862943"/>
              <a:gd name="connsiteX5" fmla="*/ 721 w 9145053"/>
              <a:gd name="connsiteY5" fmla="*/ 1829514 h 2862943"/>
              <a:gd name="connsiteX0" fmla="*/ 721 w 9159711"/>
              <a:gd name="connsiteY0" fmla="*/ 1829514 h 2862943"/>
              <a:gd name="connsiteX1" fmla="*/ 8111292 w 9159711"/>
              <a:gd name="connsiteY1" fmla="*/ 1829514 h 2862943"/>
              <a:gd name="connsiteX2" fmla="*/ 9144721 w 9159711"/>
              <a:gd name="connsiteY2" fmla="*/ 2862943 h 2862943"/>
              <a:gd name="connsiteX3" fmla="*/ 9159711 w 9159711"/>
              <a:gd name="connsiteY3" fmla="*/ 0 h 2862943"/>
              <a:gd name="connsiteX4" fmla="*/ 722 w 9159711"/>
              <a:gd name="connsiteY4" fmla="*/ 22485 h 2862943"/>
              <a:gd name="connsiteX5" fmla="*/ 721 w 9159711"/>
              <a:gd name="connsiteY5" fmla="*/ 1829514 h 2862943"/>
              <a:gd name="connsiteX0" fmla="*/ 721 w 9159711"/>
              <a:gd name="connsiteY0" fmla="*/ 1822019 h 2855448"/>
              <a:gd name="connsiteX1" fmla="*/ 8111292 w 9159711"/>
              <a:gd name="connsiteY1" fmla="*/ 1822019 h 2855448"/>
              <a:gd name="connsiteX2" fmla="*/ 9144721 w 9159711"/>
              <a:gd name="connsiteY2" fmla="*/ 2855448 h 2855448"/>
              <a:gd name="connsiteX3" fmla="*/ 9159711 w 9159711"/>
              <a:gd name="connsiteY3" fmla="*/ 0 h 2855448"/>
              <a:gd name="connsiteX4" fmla="*/ 722 w 9159711"/>
              <a:gd name="connsiteY4" fmla="*/ 14990 h 2855448"/>
              <a:gd name="connsiteX5" fmla="*/ 721 w 9159711"/>
              <a:gd name="connsiteY5" fmla="*/ 1822019 h 2855448"/>
              <a:gd name="connsiteX0" fmla="*/ 721 w 9182196"/>
              <a:gd name="connsiteY0" fmla="*/ 1829514 h 2862943"/>
              <a:gd name="connsiteX1" fmla="*/ 8111292 w 9182196"/>
              <a:gd name="connsiteY1" fmla="*/ 1829514 h 2862943"/>
              <a:gd name="connsiteX2" fmla="*/ 9144721 w 9182196"/>
              <a:gd name="connsiteY2" fmla="*/ 2862943 h 2862943"/>
              <a:gd name="connsiteX3" fmla="*/ 9182196 w 9182196"/>
              <a:gd name="connsiteY3" fmla="*/ 0 h 2862943"/>
              <a:gd name="connsiteX4" fmla="*/ 722 w 9182196"/>
              <a:gd name="connsiteY4" fmla="*/ 22485 h 2862943"/>
              <a:gd name="connsiteX5" fmla="*/ 721 w 9182196"/>
              <a:gd name="connsiteY5" fmla="*/ 1829514 h 2862943"/>
              <a:gd name="connsiteX0" fmla="*/ 721 w 9152216"/>
              <a:gd name="connsiteY0" fmla="*/ 1837009 h 2870438"/>
              <a:gd name="connsiteX1" fmla="*/ 8111292 w 9152216"/>
              <a:gd name="connsiteY1" fmla="*/ 1837009 h 2870438"/>
              <a:gd name="connsiteX2" fmla="*/ 9144721 w 9152216"/>
              <a:gd name="connsiteY2" fmla="*/ 2870438 h 2870438"/>
              <a:gd name="connsiteX3" fmla="*/ 9152216 w 9152216"/>
              <a:gd name="connsiteY3" fmla="*/ 0 h 2870438"/>
              <a:gd name="connsiteX4" fmla="*/ 722 w 9152216"/>
              <a:gd name="connsiteY4" fmla="*/ 29980 h 2870438"/>
              <a:gd name="connsiteX5" fmla="*/ 721 w 9152216"/>
              <a:gd name="connsiteY5" fmla="*/ 1837009 h 2870438"/>
              <a:gd name="connsiteX0" fmla="*/ 721 w 9145442"/>
              <a:gd name="connsiteY0" fmla="*/ 1829514 h 2862943"/>
              <a:gd name="connsiteX1" fmla="*/ 8111292 w 9145442"/>
              <a:gd name="connsiteY1" fmla="*/ 1829514 h 2862943"/>
              <a:gd name="connsiteX2" fmla="*/ 9144721 w 9145442"/>
              <a:gd name="connsiteY2" fmla="*/ 2862943 h 2862943"/>
              <a:gd name="connsiteX3" fmla="*/ 9144721 w 9145442"/>
              <a:gd name="connsiteY3" fmla="*/ 0 h 2862943"/>
              <a:gd name="connsiteX4" fmla="*/ 722 w 9145442"/>
              <a:gd name="connsiteY4" fmla="*/ 22485 h 2862943"/>
              <a:gd name="connsiteX5" fmla="*/ 721 w 9145442"/>
              <a:gd name="connsiteY5" fmla="*/ 1829514 h 2862943"/>
              <a:gd name="connsiteX0" fmla="*/ 721 w 9145442"/>
              <a:gd name="connsiteY0" fmla="*/ 1807029 h 2840458"/>
              <a:gd name="connsiteX1" fmla="*/ 8111292 w 9145442"/>
              <a:gd name="connsiteY1" fmla="*/ 1807029 h 2840458"/>
              <a:gd name="connsiteX2" fmla="*/ 9144721 w 9145442"/>
              <a:gd name="connsiteY2" fmla="*/ 2840458 h 2840458"/>
              <a:gd name="connsiteX3" fmla="*/ 9144721 w 9145442"/>
              <a:gd name="connsiteY3" fmla="*/ 7495 h 2840458"/>
              <a:gd name="connsiteX4" fmla="*/ 722 w 9145442"/>
              <a:gd name="connsiteY4" fmla="*/ 0 h 2840458"/>
              <a:gd name="connsiteX5" fmla="*/ 721 w 9145442"/>
              <a:gd name="connsiteY5" fmla="*/ 1807029 h 2840458"/>
              <a:gd name="connsiteX0" fmla="*/ 721 w 9145442"/>
              <a:gd name="connsiteY0" fmla="*/ 2886321 h 3919750"/>
              <a:gd name="connsiteX1" fmla="*/ 8111292 w 9145442"/>
              <a:gd name="connsiteY1" fmla="*/ 2886321 h 3919750"/>
              <a:gd name="connsiteX2" fmla="*/ 9144721 w 9145442"/>
              <a:gd name="connsiteY2" fmla="*/ 3919750 h 3919750"/>
              <a:gd name="connsiteX3" fmla="*/ 9144721 w 9145442"/>
              <a:gd name="connsiteY3" fmla="*/ 1086787 h 3919750"/>
              <a:gd name="connsiteX4" fmla="*/ 722 w 9145442"/>
              <a:gd name="connsiteY4" fmla="*/ 0 h 3919750"/>
              <a:gd name="connsiteX5" fmla="*/ 721 w 9145442"/>
              <a:gd name="connsiteY5" fmla="*/ 2886321 h 3919750"/>
              <a:gd name="connsiteX0" fmla="*/ 721 w 9159711"/>
              <a:gd name="connsiteY0" fmla="*/ 2886321 h 3919750"/>
              <a:gd name="connsiteX1" fmla="*/ 8111292 w 9159711"/>
              <a:gd name="connsiteY1" fmla="*/ 2886321 h 3919750"/>
              <a:gd name="connsiteX2" fmla="*/ 9144721 w 9159711"/>
              <a:gd name="connsiteY2" fmla="*/ 3919750 h 3919750"/>
              <a:gd name="connsiteX3" fmla="*/ 9159711 w 9159711"/>
              <a:gd name="connsiteY3" fmla="*/ 0 h 3919750"/>
              <a:gd name="connsiteX4" fmla="*/ 722 w 9159711"/>
              <a:gd name="connsiteY4" fmla="*/ 0 h 3919750"/>
              <a:gd name="connsiteX5" fmla="*/ 721 w 9159711"/>
              <a:gd name="connsiteY5" fmla="*/ 2886321 h 391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9711" h="3919750">
                <a:moveTo>
                  <a:pt x="721" y="2886321"/>
                </a:moveTo>
                <a:lnTo>
                  <a:pt x="8111292" y="2886321"/>
                </a:lnTo>
                <a:cubicBezTo>
                  <a:pt x="8682039" y="2886321"/>
                  <a:pt x="9144721" y="3349003"/>
                  <a:pt x="9144721" y="3919750"/>
                </a:cubicBezTo>
                <a:cubicBezTo>
                  <a:pt x="9147219" y="2975429"/>
                  <a:pt x="9157213" y="944321"/>
                  <a:pt x="9159711" y="0"/>
                </a:cubicBezTo>
                <a:lnTo>
                  <a:pt x="722" y="0"/>
                </a:lnTo>
                <a:cubicBezTo>
                  <a:pt x="-1776" y="612336"/>
                  <a:pt x="3219" y="2273985"/>
                  <a:pt x="721" y="28863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1800" dirty="0">
                <a:solidFill>
                  <a:srgbClr val="FFFFFF"/>
                </a:solidFill>
              </a:rPr>
              <a:t>  </a:t>
            </a:r>
          </a:p>
        </p:txBody>
      </p:sp>
      <p:sp>
        <p:nvSpPr>
          <p:cNvPr id="5" name="Title Placeholder 2">
            <a:extLst>
              <a:ext uri="{FF2B5EF4-FFF2-40B4-BE49-F238E27FC236}">
                <a16:creationId xmlns="" xmlns:a16="http://schemas.microsoft.com/office/drawing/2014/main" id="{7B95360F-BB14-784A-8533-57568D213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6" y="4423746"/>
            <a:ext cx="10622012" cy="52925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EBD7821D-004E-B545-9D09-DD6F443095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787" y="5091845"/>
            <a:ext cx="10622011" cy="825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2"/>
                </a:solidFill>
              </a:defRPr>
            </a:lvl2pPr>
            <a:lvl3pPr marL="914400" indent="0">
              <a:buNone/>
              <a:defRPr sz="2000">
                <a:solidFill>
                  <a:schemeClr val="tx2"/>
                </a:solidFill>
              </a:defRPr>
            </a:lvl3pPr>
            <a:lvl4pPr marL="1371600" indent="0">
              <a:buNone/>
              <a:defRPr sz="2000">
                <a:solidFill>
                  <a:schemeClr val="tx2"/>
                </a:solidFill>
              </a:defRPr>
            </a:lvl4pPr>
            <a:lvl5pPr marL="1828800" indent="0">
              <a:buNone/>
              <a:defRPr sz="2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95F3AC7-2909-A241-A1B6-51CD29900432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340AC0E7-3F92-7E45-9337-357FAC398AB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  <p:sp>
        <p:nvSpPr>
          <p:cNvPr id="14" name="Title Placeholder 2">
            <a:extLst>
              <a:ext uri="{FF2B5EF4-FFF2-40B4-BE49-F238E27FC236}">
                <a16:creationId xmlns="" xmlns:a16="http://schemas.microsoft.com/office/drawing/2014/main" id="{F7F2910B-9D2E-AE40-A43B-CA70E3528E9A}"/>
              </a:ext>
            </a:extLst>
          </p:cNvPr>
          <p:cNvSpPr txBox="1">
            <a:spLocks/>
          </p:cNvSpPr>
          <p:nvPr userDrawn="1"/>
        </p:nvSpPr>
        <p:spPr>
          <a:xfrm>
            <a:off x="752272" y="2062114"/>
            <a:ext cx="6874213" cy="1313058"/>
          </a:xfrm>
          <a:prstGeom prst="rect">
            <a:avLst/>
          </a:prstGeom>
        </p:spPr>
        <p:txBody>
          <a:bodyPr vert="horz" lIns="108000" tIns="0" rIns="0" bIns="0" rtlCol="0" anchor="ctr" anchorCtr="0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="" xmlns:a16="http://schemas.microsoft.com/office/drawing/2014/main" id="{9E9DED21-3B6B-2642-BCAE-8625F395E7B5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>
                <a:solidFill>
                  <a:srgbClr val="FFFFFF"/>
                </a:solidFill>
              </a:rPr>
              <a:t>V </a:t>
            </a: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9ACB6A15-EA86-0241-9924-85ED0ADE77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4473" t="19773" r="13946" b="26916"/>
          <a:stretch/>
        </p:blipFill>
        <p:spPr>
          <a:xfrm>
            <a:off x="1081645" y="672615"/>
            <a:ext cx="3784788" cy="11049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DC61ED54-3491-BD4B-85D2-08E719D3787E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0082C3"/>
                </a:solidFill>
              </a:rPr>
              <a:t>www.wcoomd.org</a:t>
            </a:r>
            <a:endParaRPr lang="en-US" sz="1200">
              <a:solidFill>
                <a:srgbClr val="0082C3"/>
              </a:solidFill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46EA7D54-44BE-1B43-8FAE-54AB9F952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2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CO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3602F8-B327-DC43-AF19-E6A6E921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66584"/>
            <a:ext cx="9512300" cy="805124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E0851F40-DC25-C54A-8175-9755B51A8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="" xmlns:a16="http://schemas.microsoft.com/office/drawing/2014/main" id="{3D01D93F-2C9B-0A46-96EB-41631DA4005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3852" y="6356351"/>
            <a:ext cx="6216649" cy="365125"/>
          </a:xfrm>
          <a:prstGeom prst="rect">
            <a:avLst/>
          </a:prstGeom>
        </p:spPr>
        <p:txBody>
          <a:bodyPr rIns="0" anchor="ctr" anchorCtr="0"/>
          <a:lstStyle>
            <a:lvl1pPr marL="0" indent="0" algn="r"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Insert title of presentation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6FF267F5-CB78-8C45-B8A2-BC31D9670473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677A11C5-C8BA-9B44-A3C9-499431810149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err="1">
                <a:solidFill>
                  <a:srgbClr val="0082C3"/>
                </a:solidFill>
              </a:rPr>
              <a:t>www.wcoomd.org</a:t>
            </a:r>
            <a:endParaRPr lang="en-US" sz="1200">
              <a:solidFill>
                <a:srgbClr val="0082C3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8271C0-720A-784C-9383-914577442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101" t="24957" r="29674" b="27402"/>
          <a:stretch/>
        </p:blipFill>
        <p:spPr>
          <a:xfrm>
            <a:off x="10703868" y="365125"/>
            <a:ext cx="926241" cy="906588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ADFA41BA-01B0-AF4A-9795-0C4040DD9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391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72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of Rectangle 30">
            <a:extLst>
              <a:ext uri="{FF2B5EF4-FFF2-40B4-BE49-F238E27FC236}">
                <a16:creationId xmlns:a16="http://schemas.microsoft.com/office/drawing/2014/main" xmlns="" id="{122073A0-85D9-C846-92B4-DB6F76D5EDCD}"/>
              </a:ext>
            </a:extLst>
          </p:cNvPr>
          <p:cNvSpPr/>
          <p:nvPr userDrawn="1"/>
        </p:nvSpPr>
        <p:spPr>
          <a:xfrm>
            <a:off x="1" y="0"/>
            <a:ext cx="12194660" cy="3996000"/>
          </a:xfrm>
          <a:custGeom>
            <a:avLst/>
            <a:gdLst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0 w 9144000"/>
              <a:gd name="connsiteY7" fmla="*/ 884785 h 4648200"/>
              <a:gd name="connsiteX8" fmla="*/ 884785 w 9144000"/>
              <a:gd name="connsiteY8" fmla="*/ 0 h 4648200"/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0 w 9144000"/>
              <a:gd name="connsiteY7" fmla="*/ 884785 h 4648200"/>
              <a:gd name="connsiteX8" fmla="*/ 884785 w 9144000"/>
              <a:gd name="connsiteY8" fmla="*/ 0 h 4648200"/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884785 w 9144000"/>
              <a:gd name="connsiteY7" fmla="*/ 0 h 4648200"/>
              <a:gd name="connsiteX0" fmla="*/ 0 w 9165148"/>
              <a:gd name="connsiteY0" fmla="*/ 16933 h 4648200"/>
              <a:gd name="connsiteX1" fmla="*/ 9165148 w 9165148"/>
              <a:gd name="connsiteY1" fmla="*/ 0 h 4648200"/>
              <a:gd name="connsiteX2" fmla="*/ 9165148 w 9165148"/>
              <a:gd name="connsiteY2" fmla="*/ 0 h 4648200"/>
              <a:gd name="connsiteX3" fmla="*/ 9165148 w 9165148"/>
              <a:gd name="connsiteY3" fmla="*/ 3763415 h 4648200"/>
              <a:gd name="connsiteX4" fmla="*/ 8280363 w 9165148"/>
              <a:gd name="connsiteY4" fmla="*/ 4648200 h 4648200"/>
              <a:gd name="connsiteX5" fmla="*/ 21148 w 9165148"/>
              <a:gd name="connsiteY5" fmla="*/ 4648200 h 4648200"/>
              <a:gd name="connsiteX6" fmla="*/ 21148 w 9165148"/>
              <a:gd name="connsiteY6" fmla="*/ 4648200 h 4648200"/>
              <a:gd name="connsiteX7" fmla="*/ 0 w 9165148"/>
              <a:gd name="connsiteY7" fmla="*/ 16933 h 4648200"/>
              <a:gd name="connsiteX0" fmla="*/ 97707 w 9144321"/>
              <a:gd name="connsiteY0" fmla="*/ 84666 h 4648200"/>
              <a:gd name="connsiteX1" fmla="*/ 9144321 w 9144321"/>
              <a:gd name="connsiteY1" fmla="*/ 0 h 4648200"/>
              <a:gd name="connsiteX2" fmla="*/ 9144321 w 9144321"/>
              <a:gd name="connsiteY2" fmla="*/ 0 h 4648200"/>
              <a:gd name="connsiteX3" fmla="*/ 9144321 w 9144321"/>
              <a:gd name="connsiteY3" fmla="*/ 3763415 h 4648200"/>
              <a:gd name="connsiteX4" fmla="*/ 8259536 w 9144321"/>
              <a:gd name="connsiteY4" fmla="*/ 4648200 h 4648200"/>
              <a:gd name="connsiteX5" fmla="*/ 321 w 9144321"/>
              <a:gd name="connsiteY5" fmla="*/ 4648200 h 4648200"/>
              <a:gd name="connsiteX6" fmla="*/ 321 w 9144321"/>
              <a:gd name="connsiteY6" fmla="*/ 4648200 h 4648200"/>
              <a:gd name="connsiteX7" fmla="*/ 97707 w 9144321"/>
              <a:gd name="connsiteY7" fmla="*/ 84666 h 4648200"/>
              <a:gd name="connsiteX0" fmla="*/ 97836 w 9144450"/>
              <a:gd name="connsiteY0" fmla="*/ 84666 h 4648200"/>
              <a:gd name="connsiteX1" fmla="*/ 9144450 w 9144450"/>
              <a:gd name="connsiteY1" fmla="*/ 0 h 4648200"/>
              <a:gd name="connsiteX2" fmla="*/ 9144450 w 9144450"/>
              <a:gd name="connsiteY2" fmla="*/ 0 h 4648200"/>
              <a:gd name="connsiteX3" fmla="*/ 9144450 w 9144450"/>
              <a:gd name="connsiteY3" fmla="*/ 3763415 h 4648200"/>
              <a:gd name="connsiteX4" fmla="*/ 8259665 w 9144450"/>
              <a:gd name="connsiteY4" fmla="*/ 4648200 h 4648200"/>
              <a:gd name="connsiteX5" fmla="*/ 450 w 9144450"/>
              <a:gd name="connsiteY5" fmla="*/ 4648200 h 4648200"/>
              <a:gd name="connsiteX6" fmla="*/ 450 w 9144450"/>
              <a:gd name="connsiteY6" fmla="*/ 4648200 h 4648200"/>
              <a:gd name="connsiteX7" fmla="*/ 97836 w 9144450"/>
              <a:gd name="connsiteY7" fmla="*/ 84666 h 4648200"/>
              <a:gd name="connsiteX0" fmla="*/ 19151 w 9150432"/>
              <a:gd name="connsiteY0" fmla="*/ 8466 h 4648200"/>
              <a:gd name="connsiteX1" fmla="*/ 9150432 w 9150432"/>
              <a:gd name="connsiteY1" fmla="*/ 0 h 4648200"/>
              <a:gd name="connsiteX2" fmla="*/ 9150432 w 9150432"/>
              <a:gd name="connsiteY2" fmla="*/ 0 h 4648200"/>
              <a:gd name="connsiteX3" fmla="*/ 9150432 w 9150432"/>
              <a:gd name="connsiteY3" fmla="*/ 3763415 h 4648200"/>
              <a:gd name="connsiteX4" fmla="*/ 8265647 w 9150432"/>
              <a:gd name="connsiteY4" fmla="*/ 4648200 h 4648200"/>
              <a:gd name="connsiteX5" fmla="*/ 6432 w 9150432"/>
              <a:gd name="connsiteY5" fmla="*/ 4648200 h 4648200"/>
              <a:gd name="connsiteX6" fmla="*/ 6432 w 9150432"/>
              <a:gd name="connsiteY6" fmla="*/ 4648200 h 4648200"/>
              <a:gd name="connsiteX7" fmla="*/ 19151 w 9150432"/>
              <a:gd name="connsiteY7" fmla="*/ 8466 h 4648200"/>
              <a:gd name="connsiteX0" fmla="*/ 14714 w 9145995"/>
              <a:gd name="connsiteY0" fmla="*/ 8466 h 4648200"/>
              <a:gd name="connsiteX1" fmla="*/ 9145995 w 9145995"/>
              <a:gd name="connsiteY1" fmla="*/ 0 h 4648200"/>
              <a:gd name="connsiteX2" fmla="*/ 9145995 w 9145995"/>
              <a:gd name="connsiteY2" fmla="*/ 0 h 4648200"/>
              <a:gd name="connsiteX3" fmla="*/ 9145995 w 9145995"/>
              <a:gd name="connsiteY3" fmla="*/ 3763415 h 4648200"/>
              <a:gd name="connsiteX4" fmla="*/ 8261210 w 9145995"/>
              <a:gd name="connsiteY4" fmla="*/ 4648200 h 4648200"/>
              <a:gd name="connsiteX5" fmla="*/ 1995 w 9145995"/>
              <a:gd name="connsiteY5" fmla="*/ 4648200 h 4648200"/>
              <a:gd name="connsiteX6" fmla="*/ 1995 w 9145995"/>
              <a:gd name="connsiteY6" fmla="*/ 4648200 h 4648200"/>
              <a:gd name="connsiteX7" fmla="*/ 14714 w 9145995"/>
              <a:gd name="connsiteY7" fmla="*/ 8466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995" h="4648200">
                <a:moveTo>
                  <a:pt x="14714" y="8466"/>
                </a:moveTo>
                <a:lnTo>
                  <a:pt x="9145995" y="0"/>
                </a:lnTo>
                <a:lnTo>
                  <a:pt x="9145995" y="0"/>
                </a:lnTo>
                <a:lnTo>
                  <a:pt x="9145995" y="3763415"/>
                </a:lnTo>
                <a:cubicBezTo>
                  <a:pt x="9145995" y="4252068"/>
                  <a:pt x="8749863" y="4648200"/>
                  <a:pt x="8261210" y="4648200"/>
                </a:cubicBezTo>
                <a:lnTo>
                  <a:pt x="1995" y="4648200"/>
                </a:lnTo>
                <a:lnTo>
                  <a:pt x="1995" y="4648200"/>
                </a:lnTo>
                <a:cubicBezTo>
                  <a:pt x="-5054" y="3104444"/>
                  <a:pt x="8354" y="2328333"/>
                  <a:pt x="14714" y="8466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 l="-106" t="-4638" r="-894" b="-83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B1A2FA19-CE8D-B449-9D1F-C4271141FC62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V 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B0F784B-44E4-9148-B850-60ED11FE9823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E61D2D24-436F-804D-8AA1-6793E415B2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24F8E1-D1A4-3B43-9F6D-2B25D7A9C5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560" t="35271" r="10560" b="37112"/>
          <a:stretch/>
        </p:blipFill>
        <p:spPr>
          <a:xfrm>
            <a:off x="1222648" y="827927"/>
            <a:ext cx="4656000" cy="86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xmlns="" id="{2A3202E9-DD81-D141-9E02-F99B8CE154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6453" y="6356351"/>
            <a:ext cx="761999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FB48A5F1-D8AA-CA4B-BD36-A523F21A0477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>
                <a:solidFill>
                  <a:srgbClr val="0082C3"/>
                </a:solidFill>
              </a:rPr>
              <a:t>www.wcoomd.org</a:t>
            </a:r>
            <a:endParaRPr lang="en-US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28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6584"/>
            <a:ext cx="10515600" cy="122410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FAFBE829-688A-484C-843E-26823220BC8B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BE524F21-08D6-024B-84E5-C4500A30D3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rIns="0"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CF8083-8789-034F-981D-C6BFC999D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9395" t="22771" r="29395" b="19023"/>
          <a:stretch/>
        </p:blipFill>
        <p:spPr>
          <a:xfrm>
            <a:off x="10522227" y="388966"/>
            <a:ext cx="1277843" cy="957600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xmlns="" id="{E0BE9EEF-343C-D645-82B5-F065F717BB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6453" y="6356351"/>
            <a:ext cx="761999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xmlns="" id="{2E6D1B64-7F90-AF42-9170-215D9122EBF1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>
                <a:solidFill>
                  <a:srgbClr val="0082C3"/>
                </a:solidFill>
              </a:rPr>
              <a:t>www.wcoomd.org</a:t>
            </a:r>
            <a:endParaRPr lang="en-US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1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7" r:id="rId2"/>
    <p:sldLayoutId id="2147483690" r:id="rId3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of Rectangle 30">
            <a:extLst>
              <a:ext uri="{FF2B5EF4-FFF2-40B4-BE49-F238E27FC236}">
                <a16:creationId xmlns:a16="http://schemas.microsoft.com/office/drawing/2014/main" xmlns="" id="{122073A0-85D9-C846-92B4-DB6F76D5EDCD}"/>
              </a:ext>
            </a:extLst>
          </p:cNvPr>
          <p:cNvSpPr/>
          <p:nvPr userDrawn="1"/>
        </p:nvSpPr>
        <p:spPr>
          <a:xfrm>
            <a:off x="-2659" y="0"/>
            <a:ext cx="12194660" cy="3996000"/>
          </a:xfrm>
          <a:custGeom>
            <a:avLst/>
            <a:gdLst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0 w 9144000"/>
              <a:gd name="connsiteY7" fmla="*/ 884785 h 4648200"/>
              <a:gd name="connsiteX8" fmla="*/ 884785 w 9144000"/>
              <a:gd name="connsiteY8" fmla="*/ 0 h 4648200"/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0 w 9144000"/>
              <a:gd name="connsiteY7" fmla="*/ 884785 h 4648200"/>
              <a:gd name="connsiteX8" fmla="*/ 884785 w 9144000"/>
              <a:gd name="connsiteY8" fmla="*/ 0 h 4648200"/>
              <a:gd name="connsiteX0" fmla="*/ 884785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0 h 4648200"/>
              <a:gd name="connsiteX3" fmla="*/ 9144000 w 9144000"/>
              <a:gd name="connsiteY3" fmla="*/ 3763415 h 4648200"/>
              <a:gd name="connsiteX4" fmla="*/ 8259215 w 9144000"/>
              <a:gd name="connsiteY4" fmla="*/ 4648200 h 4648200"/>
              <a:gd name="connsiteX5" fmla="*/ 0 w 9144000"/>
              <a:gd name="connsiteY5" fmla="*/ 4648200 h 4648200"/>
              <a:gd name="connsiteX6" fmla="*/ 0 w 9144000"/>
              <a:gd name="connsiteY6" fmla="*/ 4648200 h 4648200"/>
              <a:gd name="connsiteX7" fmla="*/ 884785 w 9144000"/>
              <a:gd name="connsiteY7" fmla="*/ 0 h 4648200"/>
              <a:gd name="connsiteX0" fmla="*/ 0 w 9165148"/>
              <a:gd name="connsiteY0" fmla="*/ 16933 h 4648200"/>
              <a:gd name="connsiteX1" fmla="*/ 9165148 w 9165148"/>
              <a:gd name="connsiteY1" fmla="*/ 0 h 4648200"/>
              <a:gd name="connsiteX2" fmla="*/ 9165148 w 9165148"/>
              <a:gd name="connsiteY2" fmla="*/ 0 h 4648200"/>
              <a:gd name="connsiteX3" fmla="*/ 9165148 w 9165148"/>
              <a:gd name="connsiteY3" fmla="*/ 3763415 h 4648200"/>
              <a:gd name="connsiteX4" fmla="*/ 8280363 w 9165148"/>
              <a:gd name="connsiteY4" fmla="*/ 4648200 h 4648200"/>
              <a:gd name="connsiteX5" fmla="*/ 21148 w 9165148"/>
              <a:gd name="connsiteY5" fmla="*/ 4648200 h 4648200"/>
              <a:gd name="connsiteX6" fmla="*/ 21148 w 9165148"/>
              <a:gd name="connsiteY6" fmla="*/ 4648200 h 4648200"/>
              <a:gd name="connsiteX7" fmla="*/ 0 w 9165148"/>
              <a:gd name="connsiteY7" fmla="*/ 16933 h 4648200"/>
              <a:gd name="connsiteX0" fmla="*/ 97707 w 9144321"/>
              <a:gd name="connsiteY0" fmla="*/ 84666 h 4648200"/>
              <a:gd name="connsiteX1" fmla="*/ 9144321 w 9144321"/>
              <a:gd name="connsiteY1" fmla="*/ 0 h 4648200"/>
              <a:gd name="connsiteX2" fmla="*/ 9144321 w 9144321"/>
              <a:gd name="connsiteY2" fmla="*/ 0 h 4648200"/>
              <a:gd name="connsiteX3" fmla="*/ 9144321 w 9144321"/>
              <a:gd name="connsiteY3" fmla="*/ 3763415 h 4648200"/>
              <a:gd name="connsiteX4" fmla="*/ 8259536 w 9144321"/>
              <a:gd name="connsiteY4" fmla="*/ 4648200 h 4648200"/>
              <a:gd name="connsiteX5" fmla="*/ 321 w 9144321"/>
              <a:gd name="connsiteY5" fmla="*/ 4648200 h 4648200"/>
              <a:gd name="connsiteX6" fmla="*/ 321 w 9144321"/>
              <a:gd name="connsiteY6" fmla="*/ 4648200 h 4648200"/>
              <a:gd name="connsiteX7" fmla="*/ 97707 w 9144321"/>
              <a:gd name="connsiteY7" fmla="*/ 84666 h 4648200"/>
              <a:gd name="connsiteX0" fmla="*/ 97836 w 9144450"/>
              <a:gd name="connsiteY0" fmla="*/ 84666 h 4648200"/>
              <a:gd name="connsiteX1" fmla="*/ 9144450 w 9144450"/>
              <a:gd name="connsiteY1" fmla="*/ 0 h 4648200"/>
              <a:gd name="connsiteX2" fmla="*/ 9144450 w 9144450"/>
              <a:gd name="connsiteY2" fmla="*/ 0 h 4648200"/>
              <a:gd name="connsiteX3" fmla="*/ 9144450 w 9144450"/>
              <a:gd name="connsiteY3" fmla="*/ 3763415 h 4648200"/>
              <a:gd name="connsiteX4" fmla="*/ 8259665 w 9144450"/>
              <a:gd name="connsiteY4" fmla="*/ 4648200 h 4648200"/>
              <a:gd name="connsiteX5" fmla="*/ 450 w 9144450"/>
              <a:gd name="connsiteY5" fmla="*/ 4648200 h 4648200"/>
              <a:gd name="connsiteX6" fmla="*/ 450 w 9144450"/>
              <a:gd name="connsiteY6" fmla="*/ 4648200 h 4648200"/>
              <a:gd name="connsiteX7" fmla="*/ 97836 w 9144450"/>
              <a:gd name="connsiteY7" fmla="*/ 84666 h 4648200"/>
              <a:gd name="connsiteX0" fmla="*/ 19151 w 9150432"/>
              <a:gd name="connsiteY0" fmla="*/ 8466 h 4648200"/>
              <a:gd name="connsiteX1" fmla="*/ 9150432 w 9150432"/>
              <a:gd name="connsiteY1" fmla="*/ 0 h 4648200"/>
              <a:gd name="connsiteX2" fmla="*/ 9150432 w 9150432"/>
              <a:gd name="connsiteY2" fmla="*/ 0 h 4648200"/>
              <a:gd name="connsiteX3" fmla="*/ 9150432 w 9150432"/>
              <a:gd name="connsiteY3" fmla="*/ 3763415 h 4648200"/>
              <a:gd name="connsiteX4" fmla="*/ 8265647 w 9150432"/>
              <a:gd name="connsiteY4" fmla="*/ 4648200 h 4648200"/>
              <a:gd name="connsiteX5" fmla="*/ 6432 w 9150432"/>
              <a:gd name="connsiteY5" fmla="*/ 4648200 h 4648200"/>
              <a:gd name="connsiteX6" fmla="*/ 6432 w 9150432"/>
              <a:gd name="connsiteY6" fmla="*/ 4648200 h 4648200"/>
              <a:gd name="connsiteX7" fmla="*/ 19151 w 9150432"/>
              <a:gd name="connsiteY7" fmla="*/ 8466 h 4648200"/>
              <a:gd name="connsiteX0" fmla="*/ 14714 w 9145995"/>
              <a:gd name="connsiteY0" fmla="*/ 8466 h 4648200"/>
              <a:gd name="connsiteX1" fmla="*/ 9145995 w 9145995"/>
              <a:gd name="connsiteY1" fmla="*/ 0 h 4648200"/>
              <a:gd name="connsiteX2" fmla="*/ 9145995 w 9145995"/>
              <a:gd name="connsiteY2" fmla="*/ 0 h 4648200"/>
              <a:gd name="connsiteX3" fmla="*/ 9145995 w 9145995"/>
              <a:gd name="connsiteY3" fmla="*/ 3763415 h 4648200"/>
              <a:gd name="connsiteX4" fmla="*/ 8261210 w 9145995"/>
              <a:gd name="connsiteY4" fmla="*/ 4648200 h 4648200"/>
              <a:gd name="connsiteX5" fmla="*/ 1995 w 9145995"/>
              <a:gd name="connsiteY5" fmla="*/ 4648200 h 4648200"/>
              <a:gd name="connsiteX6" fmla="*/ 1995 w 9145995"/>
              <a:gd name="connsiteY6" fmla="*/ 4648200 h 4648200"/>
              <a:gd name="connsiteX7" fmla="*/ 14714 w 9145995"/>
              <a:gd name="connsiteY7" fmla="*/ 8466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5995" h="4648200">
                <a:moveTo>
                  <a:pt x="14714" y="8466"/>
                </a:moveTo>
                <a:lnTo>
                  <a:pt x="9145995" y="0"/>
                </a:lnTo>
                <a:lnTo>
                  <a:pt x="9145995" y="0"/>
                </a:lnTo>
                <a:lnTo>
                  <a:pt x="9145995" y="3763415"/>
                </a:lnTo>
                <a:cubicBezTo>
                  <a:pt x="9145995" y="4252068"/>
                  <a:pt x="8749863" y="4648200"/>
                  <a:pt x="8261210" y="4648200"/>
                </a:cubicBezTo>
                <a:lnTo>
                  <a:pt x="1995" y="4648200"/>
                </a:lnTo>
                <a:lnTo>
                  <a:pt x="1995" y="4648200"/>
                </a:lnTo>
                <a:cubicBezTo>
                  <a:pt x="-5054" y="3104444"/>
                  <a:pt x="8354" y="2328333"/>
                  <a:pt x="14714" y="8466"/>
                </a:cubicBezTo>
                <a:close/>
              </a:path>
            </a:pathLst>
          </a:custGeom>
          <a:blipFill dpi="0" rotWithShape="0">
            <a:blip r:embed="rId3"/>
            <a:srcRect/>
            <a:stretch>
              <a:fillRect l="-106" t="-4638" r="-894" b="-8391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xmlns="" id="{B1A2FA19-CE8D-B449-9D1F-C4271141FC62}"/>
              </a:ext>
            </a:extLst>
          </p:cNvPr>
          <p:cNvSpPr txBox="1">
            <a:spLocks/>
          </p:cNvSpPr>
          <p:nvPr userDrawn="1"/>
        </p:nvSpPr>
        <p:spPr>
          <a:xfrm rot="10800000" flipV="1">
            <a:off x="731787" y="576844"/>
            <a:ext cx="6882239" cy="1296501"/>
          </a:xfrm>
          <a:prstGeom prst="round1Rect">
            <a:avLst>
              <a:gd name="adj" fmla="val 40808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396000" tIns="144000" rIns="216000" bIns="45720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FFFFFF"/>
                </a:solidFill>
              </a:rPr>
              <a:t>V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E168E312-F8F2-654F-A4A8-B3325F269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78012" y="6356352"/>
            <a:ext cx="775787" cy="365125"/>
          </a:xfrm>
          <a:prstGeom prst="rect">
            <a:avLst/>
          </a:prstGeom>
        </p:spPr>
        <p:txBody>
          <a:bodyPr anchor="ctr" anchorCtr="0"/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fld id="{9F9C9D7E-A62C-AB4F-805D-1B13780151A0}" type="slidenum">
              <a:rPr lang="en-US" smtClean="0">
                <a:solidFill>
                  <a:srgbClr val="0082C3"/>
                </a:solidFill>
              </a:rPr>
              <a:pPr defTabSz="457200"/>
              <a:t>‹#›</a:t>
            </a:fld>
            <a:endParaRPr lang="en-US" dirty="0">
              <a:solidFill>
                <a:srgbClr val="0082C3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B0F784B-44E4-9148-B850-60ED11FE9823}"/>
              </a:ext>
            </a:extLst>
          </p:cNvPr>
          <p:cNvCxnSpPr/>
          <p:nvPr userDrawn="1"/>
        </p:nvCxnSpPr>
        <p:spPr>
          <a:xfrm>
            <a:off x="838200" y="6391415"/>
            <a:ext cx="10515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xmlns="" id="{A98B60C3-94E4-CA48-9761-9D4A2B17D411}"/>
              </a:ext>
            </a:extLst>
          </p:cNvPr>
          <p:cNvSpPr txBox="1">
            <a:spLocks/>
          </p:cNvSpPr>
          <p:nvPr userDrawn="1"/>
        </p:nvSpPr>
        <p:spPr>
          <a:xfrm rot="16200000" flipH="1" flipV="1">
            <a:off x="3524655" y="-740351"/>
            <a:ext cx="1296504" cy="6882237"/>
          </a:xfrm>
          <a:prstGeom prst="round1Rect">
            <a:avLst>
              <a:gd name="adj" fmla="val 40808"/>
            </a:avLst>
          </a:prstGeom>
          <a:gradFill flip="none" rotWithShape="0">
            <a:gsLst>
              <a:gs pos="0">
                <a:schemeClr val="tx1">
                  <a:alpha val="71000"/>
                </a:schemeClr>
              </a:gs>
              <a:gs pos="100000">
                <a:schemeClr val="accent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wrap="square" lIns="251999" tIns="251999" rIns="251999" bIns="251999" rtlCol="0" anchor="ctr" anchorCtr="0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F90CFE9-B207-1F44-8606-C0DE118C7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560" t="35271" r="10560" b="37112"/>
          <a:stretch/>
        </p:blipFill>
        <p:spPr>
          <a:xfrm>
            <a:off x="1222648" y="827927"/>
            <a:ext cx="4656000" cy="864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4" name="Footer Placeholder 2">
            <a:extLst>
              <a:ext uri="{FF2B5EF4-FFF2-40B4-BE49-F238E27FC236}">
                <a16:creationId xmlns:a16="http://schemas.microsoft.com/office/drawing/2014/main" xmlns="" id="{6122D756-52D3-A54E-BFE0-6FF6FE9441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6453" y="6356351"/>
            <a:ext cx="761999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457200"/>
            <a:r>
              <a:rPr lang="en-US" smtClean="0">
                <a:solidFill>
                  <a:srgbClr val="0082C3"/>
                </a:solidFill>
              </a:rPr>
              <a:t>Présentation introductive - Contexte</a:t>
            </a:r>
            <a:endParaRPr lang="en-US" dirty="0">
              <a:solidFill>
                <a:srgbClr val="0082C3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xmlns="" id="{AEAD0E76-09F1-3648-AC24-DC019CC21ECB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1785732" cy="365125"/>
          </a:xfrm>
          <a:prstGeom prst="rect">
            <a:avLst/>
          </a:prstGeom>
        </p:spPr>
        <p:txBody>
          <a:bodyPr lIns="0" tIns="46800" rIns="0" anchor="ctr" anchorCtr="0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12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err="1">
                <a:solidFill>
                  <a:srgbClr val="0082C3"/>
                </a:solidFill>
              </a:rPr>
              <a:t>www.wcoomd.org</a:t>
            </a:r>
            <a:endParaRPr lang="en-US">
              <a:solidFill>
                <a:srgbClr val="0082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81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28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86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oomd.org/-/media/wco/public/global/pdf/topics/facilitation/activities-and-programmes/natural-disaster/covid-19-list-for-vaccines/hs-classification-reference-vaccines-english.pdf?la=en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www.wcoomd.org/en/topics/facilitation/activities-and-programmes/natural-disaster/covid19-vaccines-distribution.aspx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hyperlink" Target="http://www.wcoomd.org/-/media/wco/public/global/pdf/topics/facilitation/activities-and-programmes/natural-disaster/covid_19_vaccine/t-on-the-global-transportation-and-distribution-of-covid_19-vaccines-and-associated-medical-supplies_en.pdf?la=en" TargetMode="External"/><Relationship Id="rId4" Type="http://schemas.openxmlformats.org/officeDocument/2006/relationships/hyperlink" Target="http://www.wcoomd.org/-/media/wco/public/global/pdf/topics/facilitation/activities-and-programmes/natural-disaster/covid_19_vaccine/secretariat-note-vaccines_en.pdf?la=en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.moez.ahmed@wcoomd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facilitation@wcoomd.or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oomd.org/en/topics/facilitation/activities-and-programmes/natural-disaster/coronavirus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Covid19BCProject@wcoomd.or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www.wcoomd.org/-/media/wco/public/ar/pdf/about-us/legal-instruments/resolutions/wco-covid19-resolution_ar.PDF?la=en" TargetMode="External"/><Relationship Id="rId7" Type="http://schemas.openxmlformats.org/officeDocument/2006/relationships/diagramColors" Target="../diagrams/colors2.xml"/><Relationship Id="rId2" Type="http://schemas.openxmlformats.org/officeDocument/2006/relationships/hyperlink" Target="http://www.wcoomd.org/-/media/wco/public/global/pdf/about-us/legal-instruments/resolutions/resolution-facilitating-cross-border-movement-of-situationally-critical-medicines-and-vaccines.pdf?la=en" TargetMode="Externa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A1258A5E-6065-DB40-B834-092015DB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786" y="4196219"/>
            <a:ext cx="10622012" cy="671058"/>
          </a:xfrm>
        </p:spPr>
        <p:txBody>
          <a:bodyPr>
            <a:noAutofit/>
          </a:bodyPr>
          <a:lstStyle/>
          <a:p>
            <a:pPr algn="ctr"/>
            <a:r>
              <a:rPr lang="en-US" sz="2600" dirty="0" smtClean="0"/>
              <a:t>COVID-19: Situation and perspectives</a:t>
            </a:r>
            <a:endParaRPr lang="en-US" sz="2600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35F627B7-81CA-D147-9F77-7E3FD53528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786" y="4867277"/>
            <a:ext cx="10789653" cy="825500"/>
          </a:xfrm>
        </p:spPr>
        <p:txBody>
          <a:bodyPr>
            <a:noAutofit/>
          </a:bodyPr>
          <a:lstStyle/>
          <a:p>
            <a:pPr algn="ctr"/>
            <a:r>
              <a:rPr lang="en-GB" b="1" dirty="0" smtClean="0">
                <a:solidFill>
                  <a:schemeClr val="tx1"/>
                </a:solidFill>
                <a:ea typeface="+mj-ea"/>
              </a:rPr>
              <a:t>26</a:t>
            </a:r>
            <a:r>
              <a:rPr lang="en-GB" b="1" baseline="30000" dirty="0" smtClean="0">
                <a:solidFill>
                  <a:schemeClr val="tx1"/>
                </a:solidFill>
                <a:ea typeface="+mj-ea"/>
              </a:rPr>
              <a:t>th</a:t>
            </a:r>
            <a:r>
              <a:rPr lang="en-GB" b="1" dirty="0" smtClean="0">
                <a:solidFill>
                  <a:schemeClr val="tx1"/>
                </a:solidFill>
                <a:ea typeface="+mj-ea"/>
              </a:rPr>
              <a:t> </a:t>
            </a:r>
            <a:r>
              <a:rPr lang="en-GB" b="1" dirty="0">
                <a:solidFill>
                  <a:schemeClr val="tx1"/>
                </a:solidFill>
                <a:ea typeface="+mj-ea"/>
              </a:rPr>
              <a:t>Conference of the Directors General of Customs of the WCO West and Central Africa region</a:t>
            </a:r>
            <a:endParaRPr lang="en-US" b="1" dirty="0">
              <a:solidFill>
                <a:schemeClr val="tx1"/>
              </a:solidFill>
              <a:ea typeface="+mj-ea"/>
            </a:endParaRPr>
          </a:p>
          <a:p>
            <a:pPr algn="ctr"/>
            <a:r>
              <a:rPr lang="en-GB" b="1" dirty="0" smtClean="0">
                <a:solidFill>
                  <a:schemeClr val="tx1"/>
                </a:solidFill>
                <a:ea typeface="+mj-ea"/>
              </a:rPr>
              <a:t>                                                                                                             </a:t>
            </a:r>
          </a:p>
          <a:p>
            <a:pPr algn="ctr"/>
            <a:r>
              <a:rPr lang="en-GB" sz="1800" b="1" dirty="0">
                <a:solidFill>
                  <a:schemeClr val="tx1"/>
                </a:solidFill>
                <a:ea typeface="+mj-ea"/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  <a:ea typeface="+mj-ea"/>
              </a:rPr>
              <a:t>                                                                                                                         28 and 29 </a:t>
            </a:r>
            <a:r>
              <a:rPr lang="en-GB" sz="1800" b="1" dirty="0">
                <a:solidFill>
                  <a:schemeClr val="tx1"/>
                </a:solidFill>
                <a:ea typeface="+mj-ea"/>
              </a:rPr>
              <a:t>April 2021</a:t>
            </a:r>
            <a:endParaRPr lang="en-US" sz="1800" b="1" dirty="0">
              <a:solidFill>
                <a:schemeClr val="tx1"/>
              </a:solidFill>
              <a:ea typeface="+mj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22674EC-36FB-0446-81F7-49A75E917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9F9C9D7E-A62C-AB4F-805D-1B13780151A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03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00250" y="3562164"/>
            <a:ext cx="7519988" cy="2714812"/>
          </a:xfrm>
        </p:spPr>
        <p:txBody>
          <a:bodyPr>
            <a:noAutofit/>
          </a:bodyPr>
          <a:lstStyle/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Dedicated </a:t>
            </a:r>
            <a:r>
              <a:rPr lang="en-US" sz="1400" dirty="0">
                <a:hlinkClick r:id="rId2"/>
              </a:rPr>
              <a:t>section </a:t>
            </a:r>
            <a:r>
              <a:rPr lang="en-US" sz="1400" dirty="0"/>
              <a:t>of the WCO web-site</a:t>
            </a:r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COVID-19 Action Plan</a:t>
            </a:r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Dedicated guidance materials - </a:t>
            </a:r>
            <a:r>
              <a:rPr lang="en-US" sz="1400" dirty="0">
                <a:hlinkClick r:id="rId3"/>
              </a:rPr>
              <a:t>HS Classification reference</a:t>
            </a:r>
            <a:r>
              <a:rPr lang="en-US" sz="1400" dirty="0"/>
              <a:t> and a </a:t>
            </a:r>
            <a:r>
              <a:rPr lang="en-US" sz="1400" dirty="0">
                <a:hlinkClick r:id="rId4"/>
              </a:rPr>
              <a:t>Secretariat Note</a:t>
            </a:r>
            <a:endParaRPr lang="en-US" sz="1400" dirty="0"/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Repository of Members’ practices</a:t>
            </a:r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hlinkClick r:id="rId5"/>
              </a:rPr>
              <a:t>Joint statement with ICAO</a:t>
            </a:r>
            <a:r>
              <a:rPr lang="en-US" sz="1400" dirty="0"/>
              <a:t> </a:t>
            </a:r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Contributed to the guidelines and information notes issued by IATA and WTO</a:t>
            </a:r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Information exchanged through an IPR </a:t>
            </a:r>
            <a:r>
              <a:rPr lang="en-US" sz="1400" dirty="0" err="1"/>
              <a:t>CENComm</a:t>
            </a:r>
            <a:r>
              <a:rPr lang="en-US" sz="1400" dirty="0"/>
              <a:t> group</a:t>
            </a:r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Global webinar series: improving awareness on COVID-19 Vaccines</a:t>
            </a:r>
          </a:p>
          <a:p>
            <a:pPr marL="400050" indent="-400050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Operation STOP </a:t>
            </a:r>
            <a:r>
              <a:rPr lang="en-US" sz="1400" dirty="0"/>
              <a:t>II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829" y="1206075"/>
            <a:ext cx="4610091" cy="237263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00250" y="853288"/>
            <a:ext cx="3143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www.wcoomd.org</a:t>
            </a:r>
            <a:endParaRPr lang="en-US" dirty="0"/>
          </a:p>
        </p:txBody>
      </p:sp>
      <p:pic>
        <p:nvPicPr>
          <p:cNvPr id="9" name="Rounded Rectangle 99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5729" y="157630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58158" y="323076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 smtClean="0">
                <a:solidFill>
                  <a:srgbClr val="FFFFFF"/>
                </a:solidFill>
              </a:rPr>
              <a:t>WCO Resolution- implementation</a:t>
            </a:r>
            <a:endParaRPr lang="en-US" altLang="ja-JP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852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13822" y="1515372"/>
            <a:ext cx="7886700" cy="4840979"/>
          </a:xfrm>
        </p:spPr>
        <p:txBody>
          <a:bodyPr>
            <a:normAutofit/>
          </a:bodyPr>
          <a:lstStyle/>
          <a:p>
            <a:pPr marL="400050" indent="-400050">
              <a:buFont typeface="Wingdings" panose="05000000000000000000" pitchFamily="2" charset="2"/>
              <a:buChar char="ü"/>
            </a:pPr>
            <a:r>
              <a:rPr lang="en-GB" sz="2600" dirty="0"/>
              <a:t>Coordination with other government agencies and </a:t>
            </a:r>
            <a:r>
              <a:rPr lang="en-GB" sz="2600" dirty="0"/>
              <a:t>stakeholders</a:t>
            </a:r>
            <a:r>
              <a:rPr lang="en-US" sz="2600" dirty="0"/>
              <a:t>;</a:t>
            </a:r>
          </a:p>
          <a:p>
            <a:pPr marL="400050" indent="-400050">
              <a:buFont typeface="Wingdings" panose="05000000000000000000" pitchFamily="2" charset="2"/>
              <a:buChar char="ü"/>
            </a:pPr>
            <a:r>
              <a:rPr lang="en-GB" sz="2600" dirty="0"/>
              <a:t>Measures to prioritize and facilitate the clearance of situationally critical medicines and </a:t>
            </a:r>
            <a:r>
              <a:rPr lang="en-GB" sz="2600" dirty="0"/>
              <a:t>vaccines</a:t>
            </a:r>
            <a:r>
              <a:rPr lang="en-US" sz="2600" dirty="0"/>
              <a:t>;</a:t>
            </a:r>
          </a:p>
          <a:p>
            <a:pPr marL="400050" indent="-400050">
              <a:buFont typeface="Wingdings" panose="05000000000000000000" pitchFamily="2" charset="2"/>
              <a:buChar char="ü"/>
            </a:pPr>
            <a:r>
              <a:rPr lang="en-GB" sz="2600" dirty="0"/>
              <a:t>Measures related to the Customs treatment and handling of specialized containers, devices and goods used for the distribution of situationally critical medicines and </a:t>
            </a:r>
            <a:r>
              <a:rPr lang="en-GB" sz="2600" dirty="0"/>
              <a:t>vaccines</a:t>
            </a:r>
            <a:r>
              <a:rPr lang="en-US" sz="2600" dirty="0"/>
              <a:t>;</a:t>
            </a:r>
          </a:p>
          <a:p>
            <a:pPr marL="400050" indent="-400050">
              <a:buFont typeface="Wingdings" panose="05000000000000000000" pitchFamily="2" charset="2"/>
              <a:buChar char="ü"/>
            </a:pPr>
            <a:r>
              <a:rPr lang="en-GB" sz="2600" dirty="0"/>
              <a:t>Measures related to the control of situationally critical medicines and </a:t>
            </a:r>
            <a:r>
              <a:rPr lang="en-GB" sz="2600" dirty="0"/>
              <a:t>vaccines;</a:t>
            </a:r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dirty="0" smtClean="0"/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29" y="157630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758158" y="323076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 smtClean="0">
                <a:solidFill>
                  <a:srgbClr val="FFFFFF"/>
                </a:solidFill>
              </a:rPr>
              <a:t>WCO Secretariat note on Vaccines</a:t>
            </a:r>
            <a:endParaRPr lang="en-US" altLang="ja-JP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6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05099" y="1515372"/>
            <a:ext cx="7334251" cy="58965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b="1" dirty="0" smtClean="0"/>
              <a:t> Explanations </a:t>
            </a:r>
            <a:r>
              <a:rPr lang="en-GB" b="1" dirty="0"/>
              <a:t>with regard to the </a:t>
            </a:r>
            <a:r>
              <a:rPr lang="en-GB" b="1" dirty="0" smtClean="0"/>
              <a:t>measures</a:t>
            </a:r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dirty="0" smtClean="0"/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3038476" y="2599351"/>
            <a:ext cx="7000873" cy="5896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en-GB" sz="2400" b="1" dirty="0"/>
              <a:t>WCO instruments and </a:t>
            </a:r>
            <a:r>
              <a:rPr lang="en-GB" sz="2400" b="1" dirty="0"/>
              <a:t>tools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3038476" y="3652612"/>
            <a:ext cx="7086600" cy="5896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Practical ways to implement the measure</a:t>
            </a:r>
            <a:endParaRPr lang="en-GB" b="1" dirty="0"/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2705098" y="4863967"/>
            <a:ext cx="7419977" cy="5896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  Members</a:t>
            </a:r>
            <a:r>
              <a:rPr lang="en-GB" b="1" dirty="0"/>
              <a:t>’ case studies</a:t>
            </a:r>
            <a:endParaRPr lang="en-US" dirty="0"/>
          </a:p>
          <a:p>
            <a:pPr marL="400050" indent="-4000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5" name="Flowchart: Delay 14"/>
          <p:cNvSpPr/>
          <p:nvPr/>
        </p:nvSpPr>
        <p:spPr>
          <a:xfrm>
            <a:off x="2152650" y="1515373"/>
            <a:ext cx="952500" cy="3938249"/>
          </a:xfrm>
          <a:prstGeom prst="flowChartDelay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ounded Rectangle 9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29" y="157630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758158" y="323076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 smtClean="0">
                <a:solidFill>
                  <a:srgbClr val="FFFFFF"/>
                </a:solidFill>
              </a:rPr>
              <a:t>WCO Secretariat note on Vaccines</a:t>
            </a:r>
            <a:endParaRPr lang="en-US" altLang="ja-JP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85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="" xmlns:a16="http://schemas.microsoft.com/office/drawing/2014/main" id="{FED4852C-0274-6449-830D-B532D706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Thank</a:t>
            </a:r>
            <a:r>
              <a:rPr lang="fr-BE" dirty="0" smtClean="0"/>
              <a:t> </a:t>
            </a:r>
            <a:r>
              <a:rPr lang="fr-BE" dirty="0" err="1" smtClean="0"/>
              <a:t>you</a:t>
            </a:r>
            <a:r>
              <a:rPr lang="fr-BE" dirty="0" smtClean="0"/>
              <a:t>!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A06B07B5-BF8B-4D4E-884E-9430C823A8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2" y="4307371"/>
            <a:ext cx="10515597" cy="1313072"/>
          </a:xfrm>
        </p:spPr>
        <p:txBody>
          <a:bodyPr/>
          <a:lstStyle/>
          <a:p>
            <a:pPr lvl="0"/>
            <a:r>
              <a:rPr lang="fr-BE" sz="1600" b="1" dirty="0" smtClean="0">
                <a:solidFill>
                  <a:srgbClr val="0082C3"/>
                </a:solidFill>
              </a:rPr>
              <a:t>Moez Ahmed, COVID-19 Project Manager, </a:t>
            </a:r>
            <a:r>
              <a:rPr lang="fr-BE" sz="1600" b="1" dirty="0" smtClean="0">
                <a:solidFill>
                  <a:srgbClr val="0082C3"/>
                </a:solidFill>
              </a:rPr>
              <a:t>C &amp; F </a:t>
            </a:r>
            <a:r>
              <a:rPr lang="fr-BE" sz="1600" b="1" dirty="0" err="1" smtClean="0">
                <a:solidFill>
                  <a:srgbClr val="0082C3"/>
                </a:solidFill>
              </a:rPr>
              <a:t>Directorate</a:t>
            </a:r>
            <a:r>
              <a:rPr lang="fr-BE" sz="1600" b="1" dirty="0" smtClean="0">
                <a:solidFill>
                  <a:srgbClr val="0082C3"/>
                </a:solidFill>
              </a:rPr>
              <a:t>, WCO </a:t>
            </a:r>
            <a:r>
              <a:rPr lang="fr-BE" sz="1600" b="1" dirty="0" smtClean="0">
                <a:solidFill>
                  <a:srgbClr val="0082C3"/>
                </a:solidFill>
              </a:rPr>
              <a:t>(</a:t>
            </a:r>
            <a:r>
              <a:rPr lang="fr-BE" sz="1600" b="1" dirty="0" smtClean="0">
                <a:solidFill>
                  <a:srgbClr val="0082C3"/>
                </a:solidFill>
                <a:hlinkClick r:id="rId3"/>
              </a:rPr>
              <a:t>moez.a</a:t>
            </a:r>
            <a:r>
              <a:rPr lang="fr-BE" sz="1600" b="1" dirty="0" smtClean="0">
                <a:solidFill>
                  <a:srgbClr val="0082C3"/>
                </a:solidFill>
                <a:hlinkClick r:id="rId3"/>
              </a:rPr>
              <a:t>hmed@wcoomd.org</a:t>
            </a:r>
            <a:r>
              <a:rPr lang="fr-BE" sz="1600" b="1" dirty="0" smtClean="0">
                <a:solidFill>
                  <a:srgbClr val="0082C3"/>
                </a:solidFill>
              </a:rPr>
              <a:t>)</a:t>
            </a:r>
            <a:endParaRPr lang="fr-BE" sz="1600" b="1" dirty="0">
              <a:solidFill>
                <a:srgbClr val="0082C3"/>
              </a:solidFill>
            </a:endParaRPr>
          </a:p>
          <a:p>
            <a:endParaRPr lang="fr-BE" sz="1600" b="1" dirty="0">
              <a:solidFill>
                <a:srgbClr val="0082C3"/>
              </a:solidFill>
            </a:endParaRPr>
          </a:p>
          <a:p>
            <a:r>
              <a:rPr lang="fr-BE" sz="1600" b="1" dirty="0" smtClean="0">
                <a:solidFill>
                  <a:srgbClr val="0082C3"/>
                </a:solidFill>
              </a:rPr>
              <a:t>More </a:t>
            </a:r>
            <a:r>
              <a:rPr lang="fr-BE" sz="1600" b="1" dirty="0" smtClean="0">
                <a:solidFill>
                  <a:srgbClr val="0082C3"/>
                </a:solidFill>
              </a:rPr>
              <a:t>infos, </a:t>
            </a:r>
            <a:r>
              <a:rPr lang="fr-BE" sz="1600" b="1" dirty="0" err="1" smtClean="0">
                <a:solidFill>
                  <a:srgbClr val="0082C3"/>
                </a:solidFill>
              </a:rPr>
              <a:t>please</a:t>
            </a:r>
            <a:r>
              <a:rPr lang="fr-BE" sz="1600" b="1" dirty="0" smtClean="0">
                <a:solidFill>
                  <a:srgbClr val="0082C3"/>
                </a:solidFill>
              </a:rPr>
              <a:t> contact </a:t>
            </a:r>
            <a:r>
              <a:rPr lang="fr-BE" sz="1600" b="1" dirty="0">
                <a:solidFill>
                  <a:srgbClr val="0082C3"/>
                </a:solidFill>
              </a:rPr>
              <a:t>: </a:t>
            </a:r>
            <a:r>
              <a:rPr lang="fr-BE" sz="1600" b="1" dirty="0">
                <a:solidFill>
                  <a:srgbClr val="0082C3"/>
                </a:solidFill>
                <a:hlinkClick r:id="rId4"/>
              </a:rPr>
              <a:t>facilitation@wcoomd.org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7CE01C-C01A-F24D-A7FD-4EABE9309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9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5C72A29D-13DB-4A8D-8024-6AB1ACCB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63" y="434826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4"/>
          <p:cNvSpPr txBox="1">
            <a:spLocks noChangeArrowheads="1"/>
          </p:cNvSpPr>
          <p:nvPr/>
        </p:nvSpPr>
        <p:spPr bwMode="auto">
          <a:xfrm>
            <a:off x="667171" y="570029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 smtClean="0">
                <a:solidFill>
                  <a:srgbClr val="FFFFFF"/>
                </a:solidFill>
              </a:rPr>
              <a:t>COVD-19 Pandemic: WCO Leadership and guidance </a:t>
            </a:r>
            <a:endParaRPr lang="en-US" altLang="ja-JP" sz="2400" b="1" dirty="0">
              <a:solidFill>
                <a:srgbClr val="FFFFFF"/>
              </a:solidFill>
            </a:endParaRPr>
          </a:p>
        </p:txBody>
      </p:sp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4043806534"/>
              </p:ext>
            </p:extLst>
          </p:nvPr>
        </p:nvGraphicFramePr>
        <p:xfrm>
          <a:off x="943731" y="1379321"/>
          <a:ext cx="9709030" cy="492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028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E1BF3CCA-B61E-49E6-A93D-4C45ECB3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1541545-437E-47D2-8C6C-822B6FBE8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25" y="1390650"/>
            <a:ext cx="10058400" cy="497205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</a:rPr>
              <a:t>S</a:t>
            </a:r>
            <a:r>
              <a:rPr lang="en-GB" sz="2000" dirty="0" smtClean="0">
                <a:solidFill>
                  <a:srgbClr val="0070C0"/>
                </a:solidFill>
              </a:rPr>
              <a:t>ection </a:t>
            </a:r>
            <a:r>
              <a:rPr lang="en-GB" sz="2000" dirty="0">
                <a:solidFill>
                  <a:srgbClr val="0070C0"/>
                </a:solidFill>
              </a:rPr>
              <a:t>of the WCO web-site dedicated to several </a:t>
            </a:r>
            <a:r>
              <a:rPr lang="en-GB" sz="2000" b="1" dirty="0">
                <a:solidFill>
                  <a:srgbClr val="0070C0"/>
                </a:solidFill>
              </a:rPr>
              <a:t>guidance materials compiled and developed </a:t>
            </a:r>
            <a:r>
              <a:rPr lang="en-GB" sz="2000" dirty="0">
                <a:solidFill>
                  <a:srgbClr val="0070C0"/>
                </a:solidFill>
              </a:rPr>
              <a:t>in response to COVID-19: </a:t>
            </a:r>
            <a:r>
              <a:rPr lang="en-GB" sz="2000" u="sng" dirty="0">
                <a:solidFill>
                  <a:srgbClr val="0000FF"/>
                </a:solidFill>
                <a:latin typeface="Arial" panose="020B0604020202020204" pitchFamily="34" charset="0"/>
                <a:ea typeface="MS Mincho" panose="02020609040205080304" pitchFamily="49" charset="-128"/>
                <a:hlinkClick r:id="rId3"/>
              </a:rPr>
              <a:t>http://www.wcoomd.org/en/topics/facilitation/activities-and-programmes/natural-disaster/coronavirus.aspx</a:t>
            </a:r>
            <a:r>
              <a:rPr lang="en-GB" sz="2000" dirty="0" smtClean="0">
                <a:latin typeface="Arial" panose="020B0604020202020204" pitchFamily="34" charset="0"/>
                <a:ea typeface="MS Mincho" panose="02020609040205080304" pitchFamily="49" charset="-128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1400" dirty="0">
              <a:solidFill>
                <a:srgbClr val="0070C0"/>
              </a:solidFill>
              <a:latin typeface="Arial" panose="020B0604020202020204" pitchFamily="34" charset="0"/>
              <a:ea typeface="MS Mincho" panose="02020609040205080304" pitchFamily="49" charset="-128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rgbClr val="0070C0"/>
                </a:solidFill>
              </a:rPr>
              <a:t>Developed </a:t>
            </a:r>
            <a:r>
              <a:rPr lang="en-GB" sz="2000" dirty="0">
                <a:solidFill>
                  <a:srgbClr val="0070C0"/>
                </a:solidFill>
              </a:rPr>
              <a:t>a repository of (</a:t>
            </a:r>
            <a:r>
              <a:rPr lang="en-GB" sz="2000" dirty="0" smtClean="0">
                <a:solidFill>
                  <a:srgbClr val="0070C0"/>
                </a:solidFill>
              </a:rPr>
              <a:t>114) </a:t>
            </a:r>
            <a:r>
              <a:rPr lang="en-GB" sz="2000" dirty="0">
                <a:solidFill>
                  <a:srgbClr val="0070C0"/>
                </a:solidFill>
              </a:rPr>
              <a:t>Members best practices and measures in response to Covid-19 pandemic:</a:t>
            </a:r>
          </a:p>
          <a:p>
            <a:pPr marL="914400" lvl="2" indent="0">
              <a:buNone/>
            </a:pPr>
            <a:r>
              <a:rPr lang="en-GB" sz="18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i) </a:t>
            </a: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facilitating the cross-border movement of relief and essential supplies; </a:t>
            </a:r>
          </a:p>
          <a:p>
            <a:pPr marL="914400" lvl="2" indent="0">
              <a:buNone/>
            </a:pP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ii) supporting the economy and sustaining supply chain continuity; </a:t>
            </a:r>
          </a:p>
          <a:p>
            <a:pPr marL="914400" lvl="2" indent="0">
              <a:buNone/>
            </a:pP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iii) protecting staff, and </a:t>
            </a:r>
          </a:p>
          <a:p>
            <a:pPr marL="914400" lvl="2" indent="0">
              <a:buNone/>
            </a:pPr>
            <a:r>
              <a:rPr lang="en-GB" sz="1800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iv) protecting society</a:t>
            </a:r>
            <a:endParaRPr lang="en-GB" sz="1800" dirty="0">
              <a:solidFill>
                <a:srgbClr val="0070C0"/>
              </a:solidFill>
            </a:endParaRPr>
          </a:p>
          <a:p>
            <a:endParaRPr lang="en-GB" sz="1400" dirty="0" smtClean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rgbClr val="0070C0"/>
                </a:solidFill>
              </a:rPr>
              <a:t>Joint </a:t>
            </a:r>
            <a:r>
              <a:rPr lang="en-GB" sz="2000" dirty="0">
                <a:solidFill>
                  <a:srgbClr val="0070C0"/>
                </a:solidFill>
              </a:rPr>
              <a:t>initiatives with other International Organizations</a:t>
            </a:r>
          </a:p>
          <a:p>
            <a:pPr>
              <a:buFont typeface="Wingdings" panose="05000000000000000000" pitchFamily="2" charset="2"/>
              <a:buChar char="q"/>
            </a:pPr>
            <a:endParaRPr lang="en-GB" sz="1400" dirty="0">
              <a:solidFill>
                <a:srgbClr val="0070C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</a:rPr>
              <a:t>Programme support to develop capacity of Customs administrations</a:t>
            </a: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63" y="434826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657646" y="570029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 smtClean="0">
                <a:solidFill>
                  <a:srgbClr val="FFFFFF"/>
                </a:solidFill>
              </a:rPr>
              <a:t>WCO Secretariat Initiatives in response to the COVID-19 Pandemic</a:t>
            </a:r>
            <a:endParaRPr lang="en-US" altLang="ja-JP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78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85D27DE-FE7E-4A0C-90F8-2114DE2B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0FAED5C8-AF51-4233-8A6D-0EA885D3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0110" y="1126692"/>
            <a:ext cx="10115550" cy="43063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Dedicated IPR </a:t>
            </a:r>
            <a:r>
              <a:rPr lang="en-GB" sz="2000" dirty="0" err="1">
                <a:solidFill>
                  <a:srgbClr val="0070C0"/>
                </a:solidFill>
                <a:ea typeface="MS Mincho" panose="02020609040205080304" pitchFamily="49" charset="-128"/>
              </a:rPr>
              <a:t>CENComm</a:t>
            </a: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 group on the </a:t>
            </a:r>
            <a:r>
              <a:rPr lang="en-GB" sz="2000" dirty="0" err="1">
                <a:solidFill>
                  <a:srgbClr val="0070C0"/>
                </a:solidFill>
                <a:ea typeface="MS Mincho" panose="02020609040205080304" pitchFamily="49" charset="-128"/>
              </a:rPr>
              <a:t>CENComm</a:t>
            </a: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 Platform for the exchange of enforcement sensitive information;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Global enforcement operation “STOP”: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Targeting counterfeit pharmaceuticals, substandard medical equipment and fake COVID-19 “cures”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99 participating countries and partners including: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GB" sz="2000" dirty="0">
              <a:solidFill>
                <a:srgbClr val="0070C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GB" sz="2000" dirty="0" smtClean="0">
              <a:solidFill>
                <a:srgbClr val="0070C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GB" sz="2000" dirty="0">
              <a:solidFill>
                <a:srgbClr val="0070C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  <a:ea typeface="MS Mincho" panose="02020609040205080304" pitchFamily="49" charset="-128"/>
              </a:rPr>
              <a:t>Private sector pharmaceutical industry participation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  <a:ea typeface="MS Mincho" panose="02020609040205080304" pitchFamily="49" charset="-128"/>
              </a:rPr>
              <a:t>63 day operational phase from 11 May to 12 July 2020</a:t>
            </a:r>
            <a:endParaRPr lang="en-US" sz="1600" dirty="0">
              <a:solidFill>
                <a:srgbClr val="0070C0"/>
              </a:solidFill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1,683 seizures/detentions reported by 51 participating countries</a:t>
            </a:r>
            <a:r>
              <a:rPr lang="en-GB" sz="1600" dirty="0">
                <a:solidFill>
                  <a:srgbClr val="0070C0"/>
                </a:solidFill>
                <a:ea typeface="MS Mincho" panose="02020609040205080304" pitchFamily="49" charset="-128"/>
              </a:rPr>
              <a:t>;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Use of the Global Travel Assessment System (GTAS), </a:t>
            </a:r>
            <a:r>
              <a:rPr lang="en-GB" sz="2000" dirty="0" err="1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nCEN</a:t>
            </a: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  <a:cs typeface="Arial" panose="020B0604020202020204" pitchFamily="34" charset="0"/>
              </a:rPr>
              <a:t> and </a:t>
            </a: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the Global Rapid Alert Network (GRAN).</a:t>
            </a:r>
            <a:endParaRPr lang="en-GB" sz="2000" dirty="0">
              <a:solidFill>
                <a:srgbClr val="0070C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419395"/>
            <a:ext cx="1018413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092619" y="543480"/>
            <a:ext cx="7364891" cy="43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>
                <a:solidFill>
                  <a:srgbClr val="FFFFFF"/>
                </a:solidFill>
              </a:rPr>
              <a:t>WCO Enforcement measures to protect society</a:t>
            </a:r>
          </a:p>
        </p:txBody>
      </p:sp>
      <p:pic>
        <p:nvPicPr>
          <p:cNvPr id="8" name="Picture 2" descr="File:Who logo.svg - Wikimedia Comm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447" y="3371325"/>
            <a:ext cx="1063298" cy="109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949" y="3371326"/>
            <a:ext cx="1224169" cy="1160321"/>
          </a:xfrm>
          <a:prstGeom prst="rect">
            <a:avLst/>
          </a:prstGeom>
        </p:spPr>
      </p:pic>
      <p:pic>
        <p:nvPicPr>
          <p:cNvPr id="10" name="Picture 8" descr="Interpol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468" y="3345497"/>
            <a:ext cx="1257037" cy="114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European Cybercrime Centre - EC3 | About Europol | Europo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209" y="3276974"/>
            <a:ext cx="1254672" cy="125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9880" y="3364976"/>
            <a:ext cx="2508909" cy="114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0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85D27DE-FE7E-4A0C-90F8-2114DE2B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FAED5C8-AF51-4233-8A6D-0EA885D3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260" y="1207212"/>
            <a:ext cx="10195559" cy="430638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Weekly meetings of the WCO Private Sector Consultative Group (PSCG);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Collaboration with the WHO, UN-OCHA and IFRC;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Joint statements/letters with WTO, IMO, OTIF &amp; OSJD, UPU, UN-OHRLLS, ICC, IRU;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Contributed to the COVID-19 TF Repository;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GB" sz="2000" dirty="0">
                <a:solidFill>
                  <a:srgbClr val="0070C0"/>
                </a:solidFill>
                <a:ea typeface="MS Mincho" panose="02020609040205080304" pitchFamily="49" charset="-128"/>
              </a:rPr>
              <a:t>Contributed to the Global Trade Helpdesk.</a:t>
            </a: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" y="419395"/>
            <a:ext cx="1003554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2092619" y="543480"/>
            <a:ext cx="7364891" cy="43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>
                <a:solidFill>
                  <a:srgbClr val="FFFFFF"/>
                </a:solidFill>
              </a:rPr>
              <a:t>Partnerships - highlights</a:t>
            </a:r>
          </a:p>
        </p:txBody>
      </p:sp>
      <p:pic>
        <p:nvPicPr>
          <p:cNvPr id="8" name="Picture 2" descr="https://www.tfafacility.org/sites/default/files/configs/updatedrepositorybann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343" y="4336470"/>
            <a:ext cx="4708525" cy="117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543" y="5025613"/>
            <a:ext cx="3654833" cy="118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85D27DE-FE7E-4A0C-90F8-2114DE2B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FAED5C8-AF51-4233-8A6D-0EA885D3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345324"/>
            <a:ext cx="10077449" cy="489256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None/>
            </a:pPr>
            <a:r>
              <a:rPr lang="en-US" altLang="ko-K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The WCO </a:t>
            </a:r>
            <a:r>
              <a:rPr lang="en-US" altLang="ko-KR" sz="2400" b="1" dirty="0" smtClean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COVID-19 </a:t>
            </a:r>
            <a:r>
              <a:rPr lang="en-US" altLang="ko-K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Project:</a:t>
            </a:r>
            <a:endParaRPr lang="en-AU" altLang="en-US" sz="2400" b="1" u="sng" dirty="0">
              <a:solidFill>
                <a:srgbClr val="575756"/>
              </a:solidFill>
              <a:ea typeface="굴림" pitchFamily="34" charset="-127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en-AU" altLang="en-US" sz="2000" b="1" u="sng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Donor: </a:t>
            </a:r>
            <a:r>
              <a:rPr lang="en-AU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The</a:t>
            </a:r>
            <a:r>
              <a:rPr lang="en-AU" altLang="en-US" sz="2000" b="1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</a:t>
            </a:r>
            <a:r>
              <a:rPr lang="en-AU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Government </a:t>
            </a:r>
            <a:r>
              <a:rPr lang="en-AU" altLang="en-US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of </a:t>
            </a:r>
            <a:r>
              <a:rPr lang="en-AU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Japan</a:t>
            </a:r>
          </a:p>
          <a:p>
            <a:pPr lvl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en-AU" altLang="en-US" sz="2000" b="1" u="sng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Duration:</a:t>
            </a:r>
            <a:r>
              <a:rPr lang="en-AU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24 months (July 2020- June 2022)</a:t>
            </a:r>
            <a:endParaRPr lang="en-AU" alt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en-AU" altLang="en-US" sz="2000" b="1" u="sng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Objective</a:t>
            </a:r>
            <a:r>
              <a:rPr lang="en-AU" altLang="en-US" sz="2000" b="1" u="sng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:</a:t>
            </a:r>
            <a:r>
              <a:rPr lang="en-AU" altLang="en-US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To improve the capacity of </a:t>
            </a:r>
            <a:r>
              <a:rPr lang="en-AU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WCO </a:t>
            </a:r>
            <a:r>
              <a:rPr lang="en-AU" altLang="en-US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Members’ Customs administrations business continuity in response to Covid-19 impact.</a:t>
            </a:r>
          </a:p>
          <a:p>
            <a:pPr lvl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en-AU" altLang="en-US" sz="2000" b="1" u="sng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Main activities: </a:t>
            </a:r>
          </a:p>
          <a:p>
            <a:pPr lvl="1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en-AU" altLang="en-US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Develop WCO Guidelines for Customs administrations </a:t>
            </a:r>
            <a:r>
              <a:rPr lang="en-US" altLang="en-US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to address various disruptive scenarios represented by </a:t>
            </a:r>
            <a:r>
              <a:rPr lang="en-US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COVID-19, other infectious diseases </a:t>
            </a:r>
            <a:r>
              <a:rPr lang="en-US" altLang="en-US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and </a:t>
            </a:r>
            <a:r>
              <a:rPr lang="en-US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natural disasters in order </a:t>
            </a:r>
            <a:r>
              <a:rPr lang="en-AU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to </a:t>
            </a:r>
            <a:r>
              <a:rPr lang="en-AU" altLang="en-US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ensure the stability of global supply chain</a:t>
            </a:r>
            <a:r>
              <a:rPr lang="en-AU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.</a:t>
            </a:r>
            <a:endParaRPr 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Deliver capacities building activities.</a:t>
            </a:r>
            <a:endParaRPr lang="fr-BE" alt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fr-BE" altLang="en-US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IT solutions </a:t>
            </a:r>
            <a:r>
              <a:rPr lang="en-GB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to improve the </a:t>
            </a:r>
            <a:r>
              <a:rPr lang="en-GB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capacity of beneficiary Members.</a:t>
            </a:r>
            <a:endParaRPr lang="en-GB" sz="2000" dirty="0" smtClean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marL="457200" lvl="1" indent="0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None/>
            </a:pPr>
            <a:endParaRPr 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963" y="434826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667171" y="570029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 smtClean="0">
                <a:solidFill>
                  <a:srgbClr val="FFFFFF"/>
                </a:solidFill>
              </a:rPr>
              <a:t>Capacity Building</a:t>
            </a:r>
            <a:endParaRPr lang="en-US" altLang="ja-JP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2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85D27DE-FE7E-4A0C-90F8-2114DE2B2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0FAED5C8-AF51-4233-8A6D-0EA885D3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075" y="1345324"/>
            <a:ext cx="10077449" cy="4892566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None/>
            </a:pPr>
            <a:r>
              <a:rPr lang="en-US" altLang="ko-K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The WCO </a:t>
            </a:r>
            <a:r>
              <a:rPr lang="en-US" altLang="ko-KR" sz="2400" b="1" dirty="0" smtClean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COVID-19 </a:t>
            </a:r>
            <a:r>
              <a:rPr lang="en-US" altLang="ko-KR" sz="2400" b="1" dirty="0">
                <a:solidFill>
                  <a:srgbClr val="0070C0"/>
                </a:solidFill>
                <a:ea typeface="+mj-ea"/>
                <a:cs typeface="Arial" panose="020B0604020202020204" pitchFamily="34" charset="0"/>
                <a:sym typeface="Arial" charset="0"/>
              </a:rPr>
              <a:t>Project:</a:t>
            </a:r>
            <a:endParaRPr lang="en-AU" altLang="en-US" sz="2400" b="1" u="sng" dirty="0">
              <a:solidFill>
                <a:srgbClr val="575756"/>
              </a:solidFill>
              <a:ea typeface="굴림" pitchFamily="34" charset="-127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en-AU" altLang="en-US" sz="2000" b="1" u="sng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Achievements to date : </a:t>
            </a:r>
            <a:endParaRPr lang="en-AU" altLang="en-US" sz="2000" b="1" u="sng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>
              <a:lnSpc>
                <a:spcPct val="100000"/>
              </a:lnSpc>
              <a:spcBef>
                <a:spcPct val="40000"/>
              </a:spcBef>
              <a:buClr>
                <a:srgbClr val="009FE3"/>
              </a:buClr>
              <a:buSzPct val="75000"/>
              <a:buFont typeface="Wingdings" panose="05000000000000000000" pitchFamily="2" charset="2"/>
              <a:buChar char="q"/>
            </a:pPr>
            <a:r>
              <a:rPr lang="fr-BE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4 </a:t>
            </a:r>
            <a:r>
              <a:rPr lang="fr-BE" altLang="en-US" sz="2000" dirty="0" err="1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regional</a:t>
            </a:r>
            <a:r>
              <a:rPr lang="fr-BE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workshops </a:t>
            </a:r>
            <a:r>
              <a:rPr lang="fr-BE" altLang="en-US" sz="2000" dirty="0" err="1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that</a:t>
            </a:r>
            <a:r>
              <a:rPr lang="fr-BE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</a:t>
            </a:r>
            <a:r>
              <a:rPr lang="fr-BE" altLang="en-US" sz="2000" dirty="0" err="1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covered</a:t>
            </a:r>
            <a:r>
              <a:rPr lang="fr-BE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5 WCO </a:t>
            </a:r>
            <a:r>
              <a:rPr lang="fr-BE" altLang="en-US" sz="2000" dirty="0" err="1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regions</a:t>
            </a:r>
            <a:r>
              <a:rPr lang="en-AU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.</a:t>
            </a:r>
            <a:endParaRPr 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Finalized the WCO guidelines </a:t>
            </a:r>
            <a:r>
              <a:rPr lang="en-US" sz="2000" dirty="0" err="1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whih-ch</a:t>
            </a:r>
            <a:r>
              <a:rPr 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will be discussed and if appropriate endorsed during the next PTC meeting .</a:t>
            </a:r>
            <a:endParaRPr lang="fr-BE" alt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fr-BE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2 national workshops are </a:t>
            </a:r>
            <a:r>
              <a:rPr lang="fr-BE" altLang="en-US" sz="2000" dirty="0" err="1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planned</a:t>
            </a:r>
            <a:r>
              <a:rPr lang="fr-BE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</a:t>
            </a:r>
            <a:r>
              <a:rPr lang="fr-BE" altLang="en-US" sz="2000" dirty="0" err="1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with</a:t>
            </a:r>
            <a:r>
              <a:rPr lang="fr-BE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Madagascar and </a:t>
            </a:r>
            <a:r>
              <a:rPr lang="fr-BE" altLang="en-US" sz="2000" dirty="0" err="1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Ethiopia</a:t>
            </a:r>
            <a:r>
              <a:rPr lang="fr-BE" alt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Customs</a:t>
            </a:r>
            <a:r>
              <a:rPr lang="en-GB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.</a:t>
            </a: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en-GB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Other activities will be organized for a number of Members in the WCA region</a:t>
            </a:r>
            <a:endParaRPr lang="en-GB" sz="2000" dirty="0" smtClean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endParaRPr lang="en-GB" sz="2000" dirty="0" smtClean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Contact: </a:t>
            </a:r>
            <a:r>
              <a:rPr 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  <a:hlinkClick r:id="rId3"/>
              </a:rPr>
              <a:t>Covid19BCProject@wcoomd.org</a:t>
            </a:r>
            <a:r>
              <a:rPr lang="en-US" sz="2000" dirty="0" smtClean="0">
                <a:solidFill>
                  <a:srgbClr val="0070C0"/>
                </a:solidFill>
                <a:ea typeface="굴림" pitchFamily="34" charset="-127"/>
                <a:cs typeface="Times New Roman" pitchFamily="18" charset="0"/>
              </a:rPr>
              <a:t> </a:t>
            </a:r>
            <a:endParaRPr 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  <a:p>
            <a:pPr lvl="1" defTabSz="457200">
              <a:lnSpc>
                <a:spcPct val="100000"/>
              </a:lnSpc>
              <a:spcBef>
                <a:spcPct val="40000"/>
              </a:spcBef>
              <a:buClr>
                <a:srgbClr val="0563C1"/>
              </a:buClr>
              <a:buSzPct val="75000"/>
              <a:buFont typeface="Wingdings" panose="05000000000000000000" pitchFamily="2" charset="2"/>
              <a:buChar char="q"/>
            </a:pPr>
            <a:endParaRPr lang="en-US" sz="2000" dirty="0">
              <a:solidFill>
                <a:srgbClr val="0070C0"/>
              </a:solidFill>
              <a:ea typeface="굴림" pitchFamily="34" charset="-127"/>
              <a:cs typeface="Times New Roman" pitchFamily="18" charset="0"/>
            </a:endParaRPr>
          </a:p>
        </p:txBody>
      </p:sp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63" y="434826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667171" y="570029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 smtClean="0">
                <a:solidFill>
                  <a:srgbClr val="FFFFFF"/>
                </a:solidFill>
              </a:rPr>
              <a:t>Capacity Building</a:t>
            </a:r>
            <a:endParaRPr lang="en-US" altLang="ja-JP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133" y="967766"/>
            <a:ext cx="7391400" cy="5223139"/>
          </a:xfrm>
          <a:prstGeom prst="rect">
            <a:avLst/>
          </a:prstGeom>
        </p:spPr>
      </p:pic>
      <p:pic>
        <p:nvPicPr>
          <p:cNvPr id="6" name="Rounded Rectangle 9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682" y="206286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684424" y="384258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 smtClean="0">
                <a:solidFill>
                  <a:srgbClr val="FFFFFF"/>
                </a:solidFill>
              </a:rPr>
              <a:t>COVID-19 vaccines rollout</a:t>
            </a:r>
            <a:endParaRPr lang="en-US" altLang="ja-JP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33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C9D7E-A62C-AB4F-805D-1B13780151A0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27967" y="1409701"/>
            <a:ext cx="8611383" cy="4479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solidFill>
                  <a:schemeClr val="tx1"/>
                </a:solidFill>
                <a:hlinkClick r:id="rId2"/>
              </a:rPr>
              <a:t>Resolution of the Customs Co-operation Council on the role of Customs in facilitating the cross-border movement of situationally critical medicines and vaccines</a:t>
            </a:r>
            <a:r>
              <a:rPr lang="en-GB" dirty="0">
                <a:solidFill>
                  <a:schemeClr val="tx1"/>
                </a:solidFill>
              </a:rPr>
              <a:t>, December </a:t>
            </a:r>
            <a:r>
              <a:rPr lang="en-GB" dirty="0" smtClean="0">
                <a:solidFill>
                  <a:schemeClr val="tx1"/>
                </a:solidFill>
              </a:rPr>
              <a:t>2020 [</a:t>
            </a:r>
            <a:r>
              <a:rPr lang="en-GB" dirty="0" smtClean="0">
                <a:solidFill>
                  <a:schemeClr val="tx1"/>
                </a:solidFill>
                <a:hlinkClick r:id="rId3"/>
              </a:rPr>
              <a:t>ar</a:t>
            </a:r>
            <a:r>
              <a:rPr lang="en-GB" dirty="0" smtClean="0">
                <a:solidFill>
                  <a:schemeClr val="tx1"/>
                </a:solidFill>
              </a:rPr>
              <a:t>]</a:t>
            </a:r>
          </a:p>
          <a:p>
            <a:pPr marL="0" indent="0" algn="ctr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65105769"/>
              </p:ext>
            </p:extLst>
          </p:nvPr>
        </p:nvGraphicFramePr>
        <p:xfrm>
          <a:off x="2185595" y="3084513"/>
          <a:ext cx="7096125" cy="2470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Rounded Rectangle 99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5729" y="307976"/>
            <a:ext cx="103573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14471" y="488522"/>
            <a:ext cx="9819854" cy="58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vl="0" algn="ctr"/>
            <a:r>
              <a:rPr lang="en-US" altLang="ja-JP" sz="2400" b="1" dirty="0" smtClean="0">
                <a:solidFill>
                  <a:srgbClr val="FFFFFF"/>
                </a:solidFill>
              </a:rPr>
              <a:t>WCO Resolution</a:t>
            </a:r>
            <a:endParaRPr lang="en-US" altLang="ja-JP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09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name="2_Office Theme">
  <a:themeElements>
    <a:clrScheme name="WCO">
      <a:dk1>
        <a:srgbClr val="0082C3"/>
      </a:dk1>
      <a:lt1>
        <a:srgbClr val="FFFFFF"/>
      </a:lt1>
      <a:dk2>
        <a:srgbClr val="575756"/>
      </a:dk2>
      <a:lt2>
        <a:srgbClr val="D0D0D0"/>
      </a:lt2>
      <a:accent1>
        <a:srgbClr val="009FE3"/>
      </a:accent1>
      <a:accent2>
        <a:srgbClr val="009E92"/>
      </a:accent2>
      <a:accent3>
        <a:srgbClr val="0059A7"/>
      </a:accent3>
      <a:accent4>
        <a:srgbClr val="E83844"/>
      </a:accent4>
      <a:accent5>
        <a:srgbClr val="AA2485"/>
      </a:accent5>
      <a:accent6>
        <a:srgbClr val="EB6109"/>
      </a:accent6>
      <a:hlink>
        <a:srgbClr val="009FE3"/>
      </a:hlink>
      <a:folHlink>
        <a:srgbClr val="AA248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02_WCO_FR" id="{0187B193-A11A-AB41-8C1A-A8C89D8A9A46}" vid="{7B4C0AB0-0042-2E47-9F06-9AD2F2AC39DA}"/>
    </a:ext>
  </a:extLst>
</a:theme>
</file>

<file path=ppt/theme/theme2.xml><?xml version="1.0" encoding="utf-8"?>
<a:theme xmlns:a="http://schemas.openxmlformats.org/drawingml/2006/main" name="3_Office Theme">
  <a:themeElements>
    <a:clrScheme name="WCO">
      <a:dk1>
        <a:srgbClr val="0082C3"/>
      </a:dk1>
      <a:lt1>
        <a:srgbClr val="FFFFFF"/>
      </a:lt1>
      <a:dk2>
        <a:srgbClr val="575756"/>
      </a:dk2>
      <a:lt2>
        <a:srgbClr val="D0D0D0"/>
      </a:lt2>
      <a:accent1>
        <a:srgbClr val="009FE3"/>
      </a:accent1>
      <a:accent2>
        <a:srgbClr val="009E92"/>
      </a:accent2>
      <a:accent3>
        <a:srgbClr val="0059A7"/>
      </a:accent3>
      <a:accent4>
        <a:srgbClr val="E83844"/>
      </a:accent4>
      <a:accent5>
        <a:srgbClr val="AA2485"/>
      </a:accent5>
      <a:accent6>
        <a:srgbClr val="EB6109"/>
      </a:accent6>
      <a:hlink>
        <a:srgbClr val="009FE3"/>
      </a:hlink>
      <a:folHlink>
        <a:srgbClr val="AA248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2_WCO_FR" id="{0187B193-A11A-AB41-8C1A-A8C89D8A9A46}" vid="{8B993AA2-3F54-124C-BDD7-ECC6B12A2C92}"/>
    </a:ext>
  </a:extLst>
</a:theme>
</file>

<file path=ppt/theme/theme3.xml><?xml version="1.0" encoding="utf-8"?>
<a:theme xmlns:a="http://schemas.openxmlformats.org/drawingml/2006/main" name="4_Office Theme">
  <a:themeElements>
    <a:clrScheme name="WCO">
      <a:dk1>
        <a:srgbClr val="0082C3"/>
      </a:dk1>
      <a:lt1>
        <a:srgbClr val="FFFFFF"/>
      </a:lt1>
      <a:dk2>
        <a:srgbClr val="575756"/>
      </a:dk2>
      <a:lt2>
        <a:srgbClr val="D0D0D0"/>
      </a:lt2>
      <a:accent1>
        <a:srgbClr val="009FE3"/>
      </a:accent1>
      <a:accent2>
        <a:srgbClr val="009E92"/>
      </a:accent2>
      <a:accent3>
        <a:srgbClr val="0059A7"/>
      </a:accent3>
      <a:accent4>
        <a:srgbClr val="E83844"/>
      </a:accent4>
      <a:accent5>
        <a:srgbClr val="AA2485"/>
      </a:accent5>
      <a:accent6>
        <a:srgbClr val="EB6109"/>
      </a:accent6>
      <a:hlink>
        <a:srgbClr val="009FE3"/>
      </a:hlink>
      <a:folHlink>
        <a:srgbClr val="AA248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02_WCO_FR" id="{0187B193-A11A-AB41-8C1A-A8C89D8A9A46}" vid="{BAE113E8-C356-5C4F-9021-30BE129DAC75}"/>
    </a:ext>
  </a:extLst>
</a:theme>
</file>

<file path=ppt/theme/theme4.xml><?xml version="1.0" encoding="utf-8"?>
<a:theme xmlns:a="http://schemas.openxmlformats.org/drawingml/2006/main" name="WCO Title slide">
  <a:themeElements>
    <a:clrScheme name="WCO">
      <a:dk1>
        <a:srgbClr val="0082C3"/>
      </a:dk1>
      <a:lt1>
        <a:srgbClr val="FFFFFF"/>
      </a:lt1>
      <a:dk2>
        <a:srgbClr val="575756"/>
      </a:dk2>
      <a:lt2>
        <a:srgbClr val="D0D0D0"/>
      </a:lt2>
      <a:accent1>
        <a:srgbClr val="009FE3"/>
      </a:accent1>
      <a:accent2>
        <a:srgbClr val="009E92"/>
      </a:accent2>
      <a:accent3>
        <a:srgbClr val="0059A7"/>
      </a:accent3>
      <a:accent4>
        <a:srgbClr val="E83844"/>
      </a:accent4>
      <a:accent5>
        <a:srgbClr val="AA2485"/>
      </a:accent5>
      <a:accent6>
        <a:srgbClr val="EB6109"/>
      </a:accent6>
      <a:hlink>
        <a:srgbClr val="009FE3"/>
      </a:hlink>
      <a:folHlink>
        <a:srgbClr val="AA248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5_WCO_UK" id="{499CC7DC-62DA-EE4E-BB76-F1CE3F232C62}" vid="{611A4FAB-B838-3541-BD62-B5EF20A08BDE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</TotalTime>
  <Words>690</Words>
  <Application>Microsoft Office PowerPoint</Application>
  <PresentationFormat>Widescreen</PresentationFormat>
  <Paragraphs>109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MS PGothic</vt:lpstr>
      <vt:lpstr>Arial</vt:lpstr>
      <vt:lpstr>Arial Black</vt:lpstr>
      <vt:lpstr>Calibri</vt:lpstr>
      <vt:lpstr>굴림</vt:lpstr>
      <vt:lpstr>MS Mincho</vt:lpstr>
      <vt:lpstr>Times New Roman</vt:lpstr>
      <vt:lpstr>Wingdings</vt:lpstr>
      <vt:lpstr>2_Office Theme</vt:lpstr>
      <vt:lpstr>3_Office Theme</vt:lpstr>
      <vt:lpstr>4_Office Theme</vt:lpstr>
      <vt:lpstr>WCO Title slide</vt:lpstr>
      <vt:lpstr>COVID-19: Situation and perspectives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meeting</dc:creator>
  <cp:lastModifiedBy>Moez Ahmed</cp:lastModifiedBy>
  <cp:revision>150</cp:revision>
  <dcterms:created xsi:type="dcterms:W3CDTF">2018-11-04T19:03:48Z</dcterms:created>
  <dcterms:modified xsi:type="dcterms:W3CDTF">2021-04-28T02:44:19Z</dcterms:modified>
</cp:coreProperties>
</file>